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376" r:id="rId3"/>
    <p:sldId id="587" r:id="rId4"/>
    <p:sldId id="265" r:id="rId5"/>
    <p:sldId id="589" r:id="rId6"/>
    <p:sldId id="588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0358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855F1-4EEC-4848-A32E-0FA7ECCB69C7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5EC6E-A9AB-4165-A68D-B3478ED7506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868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640A7-62BF-4F82-AFF9-7AE070B45F21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4989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4AC8B-0E65-734E-A015-E41FB268BDF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755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96484c9a92_2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96484c9a92_2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347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959a670775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959a670775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9050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590D1E-8725-49FD-AD74-5093D10FB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0CE6F7D-51EA-432B-944F-1D44EF1ED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B5886DB-1C6C-411A-BAB7-CD2CCA4C0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8D35-35CE-43F1-A503-1F1319269796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5FB6DDF-F1A6-472E-B479-9501C399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F12744C-7184-44C7-B433-1827271A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8A30-AB8B-4660-8EF9-3438240757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330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E0BCA2A-9A44-449B-9914-B44615B55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5D4C708-19D5-431A-A3C9-35CDA40E4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58FD675-06BE-4516-B90D-2CA5C6B34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8D35-35CE-43F1-A503-1F1319269796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DD15F4E-0C0D-40CA-8E0E-952A9B515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390C62E-1222-4EF0-AF70-0A8F8E460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8A30-AB8B-4660-8EF9-3438240757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452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6CE1363-32F8-415A-B1F6-0410F2ED8C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60847C86-9FEB-436D-970E-9D4D89AE6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1109694-A0D0-41C5-9737-9DF633DB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8D35-35CE-43F1-A503-1F1319269796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1E16C9B-972C-476A-9DFC-5177F382A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17CC6C8-9295-44D8-81EF-57E49E1B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8A30-AB8B-4660-8EF9-3438240757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6274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378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F03212-7C79-4F56-9ECD-9D432E3C0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BD7745E-02BB-4FAC-9193-662C86BCF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49D5A4A-A283-460E-AF68-91C90F10D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8D35-35CE-43F1-A503-1F1319269796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CA54782-07CC-4B80-BECF-46AAB4ED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41DFF33-745E-4B92-A9FD-D4E92BE6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8A30-AB8B-4660-8EF9-3438240757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972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25061ED-44DD-4809-80A7-A6AFD34FE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830B2813-E0A5-4AF7-9FBA-D283F0448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1B09F49-92EC-4F8D-A58A-11BBD205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8D35-35CE-43F1-A503-1F1319269796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98B1297-9B3D-480D-85E3-BB1D90AE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AF14BDA-08FA-4D7A-83B9-0002725DD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8A30-AB8B-4660-8EF9-3438240757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496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60CC37B-78E1-49A8-A1C7-35B6B82BD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CE075B2-065E-4E59-AFDD-9DF377D4D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50D33761-6017-4055-AE64-7439CFA99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1A26211-C987-4021-881A-2B5335478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8D35-35CE-43F1-A503-1F1319269796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2F2880D-B125-40CF-9778-792848A71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F4AFC32-A3E2-4753-8A7A-1E91AD595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8A30-AB8B-4660-8EF9-3438240757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24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EF4E19A-DD4C-460A-8BA6-F7792E989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45A09BC4-B091-4D6F-9031-1E83733F4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FB04197B-725D-4BCA-A406-C782A4092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0E2BC134-5D88-4BD9-9C7D-9F3704AE5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06D6461-539C-4DF7-9CD5-A78E25C1D3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BC0BF44-0339-4063-956E-217BAC1A2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8D35-35CE-43F1-A503-1F1319269796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2F7BF6BC-475C-4F1D-874D-1E240D405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2F194EB9-29F9-498E-B81A-62F4B23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8A30-AB8B-4660-8EF9-3438240757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822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5385C4-4FE9-4FCD-9D86-8CB90C60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2FE00073-B817-4730-919C-B06AF0213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8D35-35CE-43F1-A503-1F1319269796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1DBA513A-E924-41BD-8BB2-07555D50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232CD308-9284-44E3-A7E6-F9241FE16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8A30-AB8B-4660-8EF9-3438240757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916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9717ADFB-AEA0-4689-806B-0A2810E8D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8D35-35CE-43F1-A503-1F1319269796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1CD05E2-0901-432C-AD0E-7D8E0CF08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717550A0-04DC-49C5-BB8D-457A653D6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8A30-AB8B-4660-8EF9-3438240757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453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2A1CA73-46CC-4818-B65F-0CEB7E6B9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F2F5346-9FD0-4532-9C67-B791289DD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02B2875-9440-4DD0-87BB-2097284EE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72FFB973-35A2-48D6-B5A7-989915725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8D35-35CE-43F1-A503-1F1319269796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A19A22AA-092C-4175-8962-69B1477D2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F8B9A365-F834-40D5-A9F4-6B054860F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8A30-AB8B-4660-8EF9-3438240757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29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75C7B5D-23CD-485D-A2B0-7069197B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DE956385-03C3-4A0F-B4F8-56F474D4F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ACC03349-1039-41A6-BDC1-42E991378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0A18D9A-40FF-4198-8AB8-7A54E8DD8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8D35-35CE-43F1-A503-1F1319269796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FC27DB1-2B03-475F-872E-07DD738EA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269D3FB-6F89-4120-B487-EB5566094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8A30-AB8B-4660-8EF9-3438240757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330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9F2ADDAD-9D03-46E5-AF3A-1AB66FF53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81D18975-5361-41D5-82F3-CF4CB1381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79FF71E-5AB9-4CCC-9709-11559488C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38D35-35CE-43F1-A503-1F1319269796}" type="datetimeFigureOut">
              <a:rPr lang="es-CO" smtClean="0"/>
              <a:t>25/09/2020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C9DE30C-6120-48AF-8635-FE11A1E466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761C6CE-6BBE-429F-9927-ED2B61C5E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E8A30-AB8B-4660-8EF9-3438240757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344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1A2790E6-DA93-4298-A4E5-A7726C12BACF}"/>
              </a:ext>
            </a:extLst>
          </p:cNvPr>
          <p:cNvSpPr/>
          <p:nvPr/>
        </p:nvSpPr>
        <p:spPr>
          <a:xfrm>
            <a:off x="0" y="1969478"/>
            <a:ext cx="8848578" cy="12629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srgbClr val="D8458D"/>
              </a:solidFill>
              <a:highlight>
                <a:srgbClr val="99DFF9"/>
              </a:highlight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F9EC02D-3D8B-48D9-9602-38CE7CC46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76" y="1489367"/>
            <a:ext cx="11985524" cy="2446899"/>
          </a:xfrm>
        </p:spPr>
        <p:txBody>
          <a:bodyPr>
            <a:noAutofit/>
          </a:bodyPr>
          <a:lstStyle/>
          <a:p>
            <a:r>
              <a:rPr lang="es-CO" sz="8000" b="1" dirty="0">
                <a:solidFill>
                  <a:schemeClr val="bg1"/>
                </a:solidFill>
                <a:latin typeface="Avenir Next LT Pro" panose="020B0504020202020204" pitchFamily="34" charset="0"/>
                <a:cs typeface="Aharoni" panose="020B0604020202020204" pitchFamily="2" charset="-79"/>
              </a:rPr>
              <a:t>IDENTIFICACIÓN  </a:t>
            </a:r>
            <a:endParaRPr lang="es-CO" sz="6600" b="1" dirty="0">
              <a:solidFill>
                <a:schemeClr val="bg1"/>
              </a:solidFill>
              <a:latin typeface="Avenir Next LT Pro" panose="020B0504020202020204" pitchFamily="34" charset="0"/>
              <a:cs typeface="Aharoni" panose="020B0604020202020204" pitchFamily="2" charset="-79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="" xmlns:a16="http://schemas.microsoft.com/office/drawing/2014/main" id="{8AE5A8E9-3C96-44CD-9DA7-854915151DD7}"/>
              </a:ext>
            </a:extLst>
          </p:cNvPr>
          <p:cNvGrpSpPr/>
          <p:nvPr/>
        </p:nvGrpSpPr>
        <p:grpSpPr>
          <a:xfrm>
            <a:off x="0" y="6271564"/>
            <a:ext cx="12192000" cy="586436"/>
            <a:chOff x="0" y="6271564"/>
            <a:chExt cx="12192000" cy="586436"/>
          </a:xfrm>
        </p:grpSpPr>
        <p:sp>
          <p:nvSpPr>
            <p:cNvPr id="4" name="Rectángulo 3">
              <a:extLst>
                <a:ext uri="{FF2B5EF4-FFF2-40B4-BE49-F238E27FC236}">
                  <a16:creationId xmlns="" xmlns:a16="http://schemas.microsoft.com/office/drawing/2014/main" id="{A7951DF0-FE8E-42EF-9D75-4EF707F9D4BE}"/>
                </a:ext>
              </a:extLst>
            </p:cNvPr>
            <p:cNvSpPr/>
            <p:nvPr/>
          </p:nvSpPr>
          <p:spPr>
            <a:xfrm>
              <a:off x="0" y="6650182"/>
              <a:ext cx="12192000" cy="207818"/>
            </a:xfrm>
            <a:prstGeom prst="rect">
              <a:avLst/>
            </a:prstGeom>
            <a:gradFill flip="none" rotWithShape="1">
              <a:gsLst>
                <a:gs pos="34000">
                  <a:srgbClr val="92D050"/>
                </a:gs>
                <a:gs pos="100000">
                  <a:srgbClr val="00B0F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5" name="Elipse 4">
              <a:extLst>
                <a:ext uri="{FF2B5EF4-FFF2-40B4-BE49-F238E27FC236}">
                  <a16:creationId xmlns="" xmlns:a16="http://schemas.microsoft.com/office/drawing/2014/main" id="{6BD8D287-8960-480F-9FE0-1BB1BF10F87F}"/>
                </a:ext>
              </a:extLst>
            </p:cNvPr>
            <p:cNvSpPr/>
            <p:nvPr/>
          </p:nvSpPr>
          <p:spPr>
            <a:xfrm>
              <a:off x="5829300" y="6271564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16200000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6" name="Picture 2" descr="Resultado de imagen de grupo componente logo">
              <a:extLst>
                <a:ext uri="{FF2B5EF4-FFF2-40B4-BE49-F238E27FC236}">
                  <a16:creationId xmlns="" xmlns:a16="http://schemas.microsoft.com/office/drawing/2014/main" id="{5B8ED02D-5700-46AA-96E8-B3A09F9F465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00" b="99600" l="300" r="25200">
                          <a14:foregroundMark x1="6100" y1="7600" x2="13800" y2="13600"/>
                          <a14:foregroundMark x1="8000" y1="1600" x2="9400" y2="4800"/>
                          <a14:foregroundMark x1="25200" y1="10400" x2="24800" y2="36800"/>
                          <a14:foregroundMark x1="14600" y1="94000" x2="15600" y2="92400"/>
                          <a14:foregroundMark x1="2500" y1="30800" x2="1400" y2="64800"/>
                          <a14:foregroundMark x1="700" y1="34000" x2="300" y2="34000"/>
                          <a14:foregroundMark x1="15300" y1="99600" x2="15600" y2="996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746"/>
            <a:stretch/>
          </p:blipFill>
          <p:spPr bwMode="auto">
            <a:xfrm>
              <a:off x="5915878" y="6370245"/>
              <a:ext cx="389272" cy="370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D12740FE-0348-41A1-A245-55A62DF8A267}"/>
              </a:ext>
            </a:extLst>
          </p:cNvPr>
          <p:cNvSpPr/>
          <p:nvPr/>
        </p:nvSpPr>
        <p:spPr>
          <a:xfrm>
            <a:off x="2465886" y="2906290"/>
            <a:ext cx="914711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3800" b="1" dirty="0">
                <a:solidFill>
                  <a:schemeClr val="accent4"/>
                </a:solidFill>
                <a:latin typeface="Avenir Next LT Pro" panose="020B0504020202020204" pitchFamily="34" charset="0"/>
                <a:cs typeface="Aharoni" panose="020B0604020202020204" pitchFamily="2" charset="-79"/>
              </a:rPr>
              <a:t>IDEACIÓN</a:t>
            </a:r>
            <a:endParaRPr lang="es-CO" sz="13800" dirty="0">
              <a:solidFill>
                <a:schemeClr val="accent4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0D8B9D60-C3D4-4ABF-9CBD-E8F66E4D48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521" y="2104468"/>
            <a:ext cx="1127988" cy="112798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2BEE8BDF-E9F5-41B3-B4DD-9B307ACD4FB6}"/>
              </a:ext>
            </a:extLst>
          </p:cNvPr>
          <p:cNvSpPr txBox="1"/>
          <p:nvPr/>
        </p:nvSpPr>
        <p:spPr>
          <a:xfrm rot="16200000">
            <a:off x="-741516" y="5573464"/>
            <a:ext cx="1760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Componente Digital 2020</a:t>
            </a:r>
          </a:p>
        </p:txBody>
      </p:sp>
    </p:spTree>
    <p:extLst>
      <p:ext uri="{BB962C8B-B14F-4D97-AF65-F5344CB8AC3E}">
        <p14:creationId xmlns:p14="http://schemas.microsoft.com/office/powerpoint/2010/main" val="404631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/>
          <p:cNvSpPr/>
          <p:nvPr/>
        </p:nvSpPr>
        <p:spPr>
          <a:xfrm>
            <a:off x="5475080" y="1055776"/>
            <a:ext cx="6343123" cy="1500780"/>
          </a:xfrm>
          <a:prstGeom prst="roundRect">
            <a:avLst>
              <a:gd name="adj" fmla="val 7164"/>
            </a:avLst>
          </a:prstGeom>
          <a:solidFill>
            <a:schemeClr val="bg1">
              <a:lumMod val="95000"/>
            </a:schemeClr>
          </a:solidFill>
          <a:ln w="3175" cmpd="sng">
            <a:noFill/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dirty="0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6EECB0EA-27C7-4202-A0B6-72C60CE75684}"/>
              </a:ext>
            </a:extLst>
          </p:cNvPr>
          <p:cNvSpPr/>
          <p:nvPr/>
        </p:nvSpPr>
        <p:spPr>
          <a:xfrm>
            <a:off x="391350" y="1316831"/>
            <a:ext cx="3542523" cy="20175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Jacinto “El Grande”</a:t>
            </a:r>
          </a:p>
          <a:p>
            <a:pPr algn="ctr"/>
            <a:r>
              <a:rPr lang="es-CO" b="1" dirty="0">
                <a:solidFill>
                  <a:schemeClr val="tx1"/>
                </a:solidFill>
              </a:rPr>
              <a:t>(Empoderado)</a:t>
            </a:r>
          </a:p>
        </p:txBody>
      </p:sp>
      <p:pic>
        <p:nvPicPr>
          <p:cNvPr id="36" name="Imagen 35" descr="QUOTEB-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126" y="554720"/>
            <a:ext cx="2806164" cy="2479539"/>
          </a:xfrm>
          <a:prstGeom prst="rect">
            <a:avLst/>
          </a:prstGeom>
        </p:spPr>
      </p:pic>
      <p:grpSp>
        <p:nvGrpSpPr>
          <p:cNvPr id="15" name="Agrupar 14"/>
          <p:cNvGrpSpPr/>
          <p:nvPr/>
        </p:nvGrpSpPr>
        <p:grpSpPr>
          <a:xfrm>
            <a:off x="9458625" y="97739"/>
            <a:ext cx="2496000" cy="456980"/>
            <a:chOff x="7093969" y="73303"/>
            <a:chExt cx="1872000" cy="342735"/>
          </a:xfrm>
        </p:grpSpPr>
        <p:sp>
          <p:nvSpPr>
            <p:cNvPr id="16" name="Elipse 15">
              <a:extLst>
                <a:ext uri="{FF2B5EF4-FFF2-40B4-BE49-F238E27FC236}">
                  <a16:creationId xmlns="" xmlns:a16="http://schemas.microsoft.com/office/drawing/2014/main" id="{A921D861-128A-4642-8383-D677C5B0F670}"/>
                </a:ext>
              </a:extLst>
            </p:cNvPr>
            <p:cNvSpPr/>
            <p:nvPr/>
          </p:nvSpPr>
          <p:spPr>
            <a:xfrm rot="16200000">
              <a:off x="7085493" y="81779"/>
              <a:ext cx="342735" cy="325784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8973" tIns="39487" rIns="78973" bIns="3948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O" sz="1555"/>
            </a:p>
          </p:txBody>
        </p:sp>
        <p:sp>
          <p:nvSpPr>
            <p:cNvPr id="17" name="Elipse 16">
              <a:extLst>
                <a:ext uri="{FF2B5EF4-FFF2-40B4-BE49-F238E27FC236}">
                  <a16:creationId xmlns="" xmlns:a16="http://schemas.microsoft.com/office/drawing/2014/main" id="{FE8E4AD5-7820-5744-8B5E-6C556B9C8593}"/>
                </a:ext>
              </a:extLst>
            </p:cNvPr>
            <p:cNvSpPr/>
            <p:nvPr/>
          </p:nvSpPr>
          <p:spPr>
            <a:xfrm rot="16200000">
              <a:off x="7461817" y="81779"/>
              <a:ext cx="342735" cy="325784"/>
            </a:xfrm>
            <a:prstGeom prst="ellipse">
              <a:avLst/>
            </a:prstGeom>
            <a:solidFill>
              <a:srgbClr val="FFFFF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8973" tIns="39487" rIns="78973" bIns="3948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O" sz="1555"/>
            </a:p>
          </p:txBody>
        </p:sp>
        <p:sp>
          <p:nvSpPr>
            <p:cNvPr id="18" name="Elipse 17">
              <a:extLst>
                <a:ext uri="{FF2B5EF4-FFF2-40B4-BE49-F238E27FC236}">
                  <a16:creationId xmlns="" xmlns:a16="http://schemas.microsoft.com/office/drawing/2014/main" id="{A739E9DF-2F3C-1848-9692-9D33A9D91D46}"/>
                </a:ext>
              </a:extLst>
            </p:cNvPr>
            <p:cNvSpPr/>
            <p:nvPr/>
          </p:nvSpPr>
          <p:spPr>
            <a:xfrm rot="16200000">
              <a:off x="7838142" y="81779"/>
              <a:ext cx="342735" cy="325784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8973" tIns="39487" rIns="78973" bIns="3948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O" sz="1555"/>
            </a:p>
          </p:txBody>
        </p:sp>
        <p:sp>
          <p:nvSpPr>
            <p:cNvPr id="19" name="Elipse 18">
              <a:extLst>
                <a:ext uri="{FF2B5EF4-FFF2-40B4-BE49-F238E27FC236}">
                  <a16:creationId xmlns="" xmlns:a16="http://schemas.microsoft.com/office/drawing/2014/main" id="{B9D4857E-6D47-B443-B4B4-671D41CE90D9}"/>
                </a:ext>
              </a:extLst>
            </p:cNvPr>
            <p:cNvSpPr/>
            <p:nvPr/>
          </p:nvSpPr>
          <p:spPr>
            <a:xfrm rot="16200000">
              <a:off x="8214466" y="81779"/>
              <a:ext cx="342735" cy="325784"/>
            </a:xfrm>
            <a:prstGeom prst="ellipse">
              <a:avLst/>
            </a:prstGeom>
            <a:solidFill>
              <a:srgbClr val="FFFFF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8973" tIns="39487" rIns="78973" bIns="3948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O" sz="1555"/>
            </a:p>
          </p:txBody>
        </p:sp>
        <p:sp>
          <p:nvSpPr>
            <p:cNvPr id="20" name="Elipse 19">
              <a:extLst>
                <a:ext uri="{FF2B5EF4-FFF2-40B4-BE49-F238E27FC236}">
                  <a16:creationId xmlns="" xmlns:a16="http://schemas.microsoft.com/office/drawing/2014/main" id="{042FA0C1-BA64-CF49-9C67-1961C80AF604}"/>
                </a:ext>
              </a:extLst>
            </p:cNvPr>
            <p:cNvSpPr/>
            <p:nvPr/>
          </p:nvSpPr>
          <p:spPr>
            <a:xfrm rot="16200000">
              <a:off x="8631709" y="81779"/>
              <a:ext cx="342735" cy="325784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8973" tIns="39487" rIns="78973" bIns="3948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O" sz="1555"/>
            </a:p>
          </p:txBody>
        </p:sp>
      </p:grpSp>
      <p:sp>
        <p:nvSpPr>
          <p:cNvPr id="24" name="Rectángulo 23"/>
          <p:cNvSpPr/>
          <p:nvPr/>
        </p:nvSpPr>
        <p:spPr>
          <a:xfrm>
            <a:off x="305889" y="693324"/>
            <a:ext cx="3475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000000"/>
                </a:solidFill>
                <a:latin typeface="Montserrat" panose="00000500000000000000" pitchFamily="50" charset="0"/>
                <a:cs typeface="Gilroy ExtraBold"/>
              </a:rPr>
              <a:t>Nombre, adjetivo</a:t>
            </a:r>
          </a:p>
        </p:txBody>
      </p:sp>
      <p:sp>
        <p:nvSpPr>
          <p:cNvPr id="31" name="Rectángulo redondeado 30"/>
          <p:cNvSpPr/>
          <p:nvPr/>
        </p:nvSpPr>
        <p:spPr>
          <a:xfrm>
            <a:off x="3287490" y="3362152"/>
            <a:ext cx="2107465" cy="2594005"/>
          </a:xfrm>
          <a:prstGeom prst="roundRect">
            <a:avLst>
              <a:gd name="adj" fmla="val 3901"/>
            </a:avLst>
          </a:prstGeom>
          <a:solidFill>
            <a:srgbClr val="F2F2F2"/>
          </a:solidFill>
          <a:ln w="3175" cmpd="sng">
            <a:noFill/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33" name="Rectángulo redondeado 32"/>
          <p:cNvSpPr/>
          <p:nvPr/>
        </p:nvSpPr>
        <p:spPr>
          <a:xfrm>
            <a:off x="5611504" y="2497605"/>
            <a:ext cx="6343121" cy="1369251"/>
          </a:xfrm>
          <a:prstGeom prst="roundRect">
            <a:avLst>
              <a:gd name="adj" fmla="val 8365"/>
            </a:avLst>
          </a:prstGeom>
          <a:solidFill>
            <a:schemeClr val="bg1">
              <a:lumMod val="95000"/>
            </a:schemeClr>
          </a:solidFill>
          <a:ln w="3175" cmpd="sng">
            <a:noFill/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34" name="Rectángulo redondeado 33"/>
          <p:cNvSpPr/>
          <p:nvPr/>
        </p:nvSpPr>
        <p:spPr>
          <a:xfrm>
            <a:off x="391350" y="3504905"/>
            <a:ext cx="2723044" cy="2766659"/>
          </a:xfrm>
          <a:prstGeom prst="roundRect">
            <a:avLst>
              <a:gd name="adj" fmla="val 4226"/>
            </a:avLst>
          </a:prstGeom>
          <a:solidFill>
            <a:srgbClr val="25A2C0">
              <a:alpha val="73000"/>
            </a:srgbClr>
          </a:solidFill>
          <a:ln w="3175" cmpd="sng">
            <a:noFill/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35" name="Rectángulo redondeado 34"/>
          <p:cNvSpPr/>
          <p:nvPr/>
        </p:nvSpPr>
        <p:spPr>
          <a:xfrm>
            <a:off x="5552689" y="4650504"/>
            <a:ext cx="6343121" cy="1855548"/>
          </a:xfrm>
          <a:prstGeom prst="roundRect">
            <a:avLst>
              <a:gd name="adj" fmla="val 6284"/>
            </a:avLst>
          </a:prstGeom>
          <a:solidFill>
            <a:schemeClr val="bg1">
              <a:lumMod val="95000"/>
            </a:schemeClr>
          </a:solidFill>
          <a:ln w="3175" cmpd="sng">
            <a:noFill/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Alianza </a:t>
            </a:r>
            <a:r>
              <a:rPr lang="es-ES" dirty="0">
                <a:solidFill>
                  <a:schemeClr val="tx1"/>
                </a:solidFill>
              </a:rPr>
              <a:t>con empresa florícola para garantizar pago de crédito vía roles.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Fortalecer la capacidad de ahorro vía Educación Financiera.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Posibilidades de inversión.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Crédito sobre pólizas.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38" name="Rectángulo redondeado 37"/>
          <p:cNvSpPr/>
          <p:nvPr/>
        </p:nvSpPr>
        <p:spPr>
          <a:xfrm>
            <a:off x="479470" y="3609457"/>
            <a:ext cx="2723044" cy="2555219"/>
          </a:xfrm>
          <a:prstGeom prst="roundRect">
            <a:avLst>
              <a:gd name="adj" fmla="val 4226"/>
            </a:avLst>
          </a:prstGeom>
          <a:solidFill>
            <a:srgbClr val="25A2C0">
              <a:alpha val="73000"/>
            </a:srgbClr>
          </a:solidFill>
          <a:ln w="3175" cmpd="sng">
            <a:noFill/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40" name="CuadroTexto 39"/>
          <p:cNvSpPr txBox="1"/>
          <p:nvPr/>
        </p:nvSpPr>
        <p:spPr>
          <a:xfrm>
            <a:off x="5677263" y="795925"/>
            <a:ext cx="3456823" cy="31810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s-ES" sz="1467" b="1" dirty="0">
                <a:solidFill>
                  <a:srgbClr val="000000"/>
                </a:solidFill>
                <a:latin typeface="Gilroy Light"/>
                <a:cs typeface="Gilroy Light"/>
              </a:rPr>
              <a:t>NECESIDADES Y </a:t>
            </a:r>
            <a:r>
              <a:rPr lang="es-ES" sz="1467" b="1" dirty="0">
                <a:solidFill>
                  <a:schemeClr val="accent5"/>
                </a:solidFill>
                <a:latin typeface="Gilroy Light"/>
                <a:cs typeface="Gilroy Light"/>
              </a:rPr>
              <a:t>MOTIVACIONES</a:t>
            </a:r>
            <a:endParaRPr lang="es-CO" sz="1467" b="1" dirty="0">
              <a:solidFill>
                <a:schemeClr val="accent5"/>
              </a:solidFill>
              <a:latin typeface="Gilroy Light"/>
              <a:cs typeface="Gilroy Light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5660823" y="2487114"/>
            <a:ext cx="5352419" cy="31810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s-CO" sz="1467" b="1" dirty="0">
                <a:latin typeface="Gilroy Light"/>
                <a:cs typeface="Gilroy Light"/>
              </a:rPr>
              <a:t>PUNTOS DE DOLOR O FRUSTRACIONES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5693703" y="4029353"/>
            <a:ext cx="5352419" cy="31810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s-CO" sz="1467" b="1" dirty="0">
                <a:latin typeface="Gilroy Light"/>
                <a:cs typeface="Gilroy Light"/>
              </a:rPr>
              <a:t>OPORTUNIDADES DE ATENCIÓN/OFERTA PARA EL PERFIL</a:t>
            </a:r>
          </a:p>
        </p:txBody>
      </p:sp>
      <p:sp>
        <p:nvSpPr>
          <p:cNvPr id="43" name="CuadroTexto 42"/>
          <p:cNvSpPr txBox="1"/>
          <p:nvPr/>
        </p:nvSpPr>
        <p:spPr>
          <a:xfrm>
            <a:off x="3345388" y="3378591"/>
            <a:ext cx="1364185" cy="31810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s-CO" sz="1467" b="1" dirty="0">
                <a:latin typeface="Gilroy Light"/>
                <a:cs typeface="Gilroy Light"/>
              </a:rPr>
              <a:t>DATOS</a:t>
            </a:r>
          </a:p>
        </p:txBody>
      </p:sp>
      <p:sp>
        <p:nvSpPr>
          <p:cNvPr id="44" name="CuadroTexto 43"/>
          <p:cNvSpPr txBox="1"/>
          <p:nvPr/>
        </p:nvSpPr>
        <p:spPr>
          <a:xfrm>
            <a:off x="446590" y="3570671"/>
            <a:ext cx="1364185" cy="31810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s-CO" sz="1467" b="1" dirty="0">
                <a:solidFill>
                  <a:srgbClr val="FFFFFF"/>
                </a:solidFill>
                <a:latin typeface="Gilroy Light"/>
                <a:cs typeface="Gilroy Light"/>
              </a:rPr>
              <a:t>PERFIL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3734955" y="1316831"/>
            <a:ext cx="1634000" cy="58477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s-CO" sz="1600" dirty="0">
                <a:latin typeface="Gilroy Light"/>
                <a:cs typeface="Gilroy Light"/>
              </a:rPr>
              <a:t>“Echa </a:t>
            </a:r>
            <a:r>
              <a:rPr lang="es-CO" sz="1600" dirty="0" err="1">
                <a:latin typeface="Gilroy Light"/>
                <a:cs typeface="Gilroy Light"/>
              </a:rPr>
              <a:t>palante</a:t>
            </a:r>
            <a:r>
              <a:rPr lang="es-CO" sz="1600" dirty="0">
                <a:latin typeface="Gilroy Light"/>
                <a:cs typeface="Gilroy Light"/>
              </a:rPr>
              <a:t> no mires </a:t>
            </a:r>
            <a:r>
              <a:rPr lang="es-CO" sz="1600" dirty="0" err="1">
                <a:latin typeface="Gilroy Light"/>
                <a:cs typeface="Gilroy Light"/>
              </a:rPr>
              <a:t>pa</a:t>
            </a:r>
            <a:r>
              <a:rPr lang="es-CO" sz="1600" dirty="0">
                <a:latin typeface="Gilroy Light"/>
                <a:cs typeface="Gilroy Light"/>
              </a:rPr>
              <a:t>’ atrás”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5754378" y="3433967"/>
            <a:ext cx="1188555" cy="54386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s-CO" sz="1467" dirty="0">
                <a:latin typeface="Gilroy Light"/>
                <a:cs typeface="Gilroy Light"/>
              </a:rPr>
              <a:t>Capacidad de ahorro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5619829" y="1757663"/>
            <a:ext cx="1523273" cy="31810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s-CO" sz="1467" dirty="0">
                <a:latin typeface="Gilroy Light"/>
                <a:cs typeface="Gilroy Light"/>
              </a:rPr>
              <a:t>Vivienda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9327353" y="1774476"/>
            <a:ext cx="1210604" cy="31810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s-CO" sz="1467" dirty="0">
                <a:latin typeface="Gilroy Light"/>
                <a:cs typeface="Gilroy Light"/>
              </a:rPr>
              <a:t>Familia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10535828" y="1774031"/>
            <a:ext cx="1337473" cy="31810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s-CO" sz="1467" dirty="0">
                <a:latin typeface="Gilroy Light"/>
                <a:cs typeface="Gilroy Light"/>
              </a:rPr>
              <a:t>Desarrollo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6999615" y="1774032"/>
            <a:ext cx="1210604" cy="31810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s-CO" sz="1467" dirty="0">
                <a:latin typeface="Gilroy Light"/>
                <a:cs typeface="Gilroy Light"/>
              </a:rPr>
              <a:t>Vacaciones</a:t>
            </a:r>
          </a:p>
        </p:txBody>
      </p:sp>
      <p:sp>
        <p:nvSpPr>
          <p:cNvPr id="51" name="Google Shape;102;p21"/>
          <p:cNvSpPr txBox="1">
            <a:spLocks/>
          </p:cNvSpPr>
          <p:nvPr/>
        </p:nvSpPr>
        <p:spPr>
          <a:xfrm>
            <a:off x="461679" y="3813173"/>
            <a:ext cx="2675075" cy="215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_tradnl" sz="1400" dirty="0">
                <a:solidFill>
                  <a:srgbClr val="FFFFFF"/>
                </a:solidFill>
                <a:latin typeface="Gilroy Light"/>
                <a:cs typeface="Gilroy Light"/>
              </a:rPr>
              <a:t>Perfil de la persona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400" dirty="0">
                <a:solidFill>
                  <a:srgbClr val="FFFFFF"/>
                </a:solidFill>
                <a:latin typeface="Gilroy Light"/>
                <a:cs typeface="Gilroy Light"/>
              </a:rPr>
              <a:t>Nivel socioeconómico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400" dirty="0">
                <a:solidFill>
                  <a:srgbClr val="FFFFFF"/>
                </a:solidFill>
                <a:latin typeface="Gilroy Light"/>
                <a:cs typeface="Gilroy Light"/>
              </a:rPr>
              <a:t>Situación actual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400" dirty="0">
                <a:solidFill>
                  <a:srgbClr val="FFFFFF"/>
                </a:solidFill>
                <a:latin typeface="Gilroy Light"/>
                <a:cs typeface="Gilroy Light"/>
              </a:rPr>
              <a:t>Características principales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400" dirty="0">
                <a:solidFill>
                  <a:srgbClr val="FFFFFF"/>
                </a:solidFill>
                <a:latin typeface="Gilroy Light"/>
                <a:cs typeface="Gilroy Light"/>
              </a:rPr>
              <a:t>Prioridades</a:t>
            </a:r>
          </a:p>
        </p:txBody>
      </p:sp>
      <p:sp>
        <p:nvSpPr>
          <p:cNvPr id="52" name="Google Shape;102;p21"/>
          <p:cNvSpPr txBox="1">
            <a:spLocks/>
          </p:cNvSpPr>
          <p:nvPr/>
        </p:nvSpPr>
        <p:spPr>
          <a:xfrm>
            <a:off x="3421825" y="3716139"/>
            <a:ext cx="2189679" cy="276665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_tradnl" sz="1100" b="1" dirty="0">
                <a:latin typeface="Gilroy Light"/>
                <a:cs typeface="Gilroy Light"/>
              </a:rPr>
              <a:t>Edad: 40 años</a:t>
            </a:r>
          </a:p>
          <a:p>
            <a:pPr marL="0" indent="0">
              <a:spcBef>
                <a:spcPts val="0"/>
              </a:spcBef>
              <a:buNone/>
            </a:pPr>
            <a:endParaRPr lang="es-ES_tradnl" sz="1100" dirty="0">
              <a:latin typeface="Gilroy Light"/>
              <a:cs typeface="Gilroy Ligh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1100" b="1" dirty="0">
                <a:latin typeface="Gilroy Light"/>
                <a:cs typeface="Gilroy Light"/>
              </a:rPr>
              <a:t>Estado civil: Casado</a:t>
            </a:r>
          </a:p>
          <a:p>
            <a:pPr marL="0" indent="0">
              <a:spcBef>
                <a:spcPts val="0"/>
              </a:spcBef>
              <a:buNone/>
            </a:pPr>
            <a:endParaRPr lang="es-ES_tradnl" sz="1100" dirty="0">
              <a:latin typeface="Gilroy Light"/>
              <a:cs typeface="Gilroy Ligh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1100" b="1" dirty="0">
                <a:latin typeface="Gilroy Light"/>
                <a:cs typeface="Gilroy Light"/>
              </a:rPr>
              <a:t>Ocupación: Empleado Privado Florícola </a:t>
            </a:r>
            <a:r>
              <a:rPr lang="es-ES_tradnl" sz="1100" b="1" dirty="0" err="1">
                <a:latin typeface="Gilroy Light"/>
                <a:cs typeface="Gilroy Light"/>
              </a:rPr>
              <a:t>Emihana</a:t>
            </a:r>
            <a:endParaRPr lang="es-ES_tradnl" sz="1100" b="1" dirty="0">
              <a:latin typeface="Gilroy Light"/>
              <a:cs typeface="Gilroy Light"/>
            </a:endParaRPr>
          </a:p>
          <a:p>
            <a:pPr marL="0" indent="0">
              <a:spcBef>
                <a:spcPts val="0"/>
              </a:spcBef>
              <a:buNone/>
            </a:pPr>
            <a:endParaRPr lang="es-ES_tradnl" sz="1100" dirty="0">
              <a:latin typeface="Gilroy Light"/>
              <a:cs typeface="Gilroy Ligh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1100" b="1" dirty="0">
                <a:latin typeface="Gilroy Light"/>
                <a:cs typeface="Gilroy Light"/>
              </a:rPr>
              <a:t>Tiempo libre: </a:t>
            </a:r>
            <a:r>
              <a:rPr lang="es-ES_tradnl" sz="1100" b="1" dirty="0" err="1">
                <a:latin typeface="Gilroy Light"/>
                <a:cs typeface="Gilroy Light"/>
              </a:rPr>
              <a:t>Ecuavoley</a:t>
            </a:r>
            <a:endParaRPr lang="es-ES_tradnl" sz="1100" b="1" dirty="0">
              <a:latin typeface="Gilroy Light"/>
              <a:cs typeface="Gilroy Ligh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1100" dirty="0">
                <a:latin typeface="Gilroy Light"/>
                <a:cs typeface="Gilroy Light"/>
              </a:rPr>
              <a:t>-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100" b="1" dirty="0">
                <a:latin typeface="Gilroy Light"/>
                <a:cs typeface="Gilroy Light"/>
              </a:rPr>
              <a:t>Característica especial: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1100" dirty="0">
                <a:latin typeface="Gilroy Light"/>
                <a:cs typeface="Gilroy Light"/>
              </a:rPr>
              <a:t>-Líder</a:t>
            </a:r>
          </a:p>
        </p:txBody>
      </p:sp>
      <p:sp>
        <p:nvSpPr>
          <p:cNvPr id="54" name="Elipse 53"/>
          <p:cNvSpPr/>
          <p:nvPr/>
        </p:nvSpPr>
        <p:spPr>
          <a:xfrm>
            <a:off x="7231263" y="1154989"/>
            <a:ext cx="644284" cy="6442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55" name="Elipse 54"/>
          <p:cNvSpPr/>
          <p:nvPr/>
        </p:nvSpPr>
        <p:spPr>
          <a:xfrm>
            <a:off x="6046445" y="1165631"/>
            <a:ext cx="644284" cy="6442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56" name="Elipse 55"/>
          <p:cNvSpPr/>
          <p:nvPr/>
        </p:nvSpPr>
        <p:spPr>
          <a:xfrm>
            <a:off x="9620615" y="1154989"/>
            <a:ext cx="644284" cy="644284"/>
          </a:xfrm>
          <a:prstGeom prst="ellipse">
            <a:avLst/>
          </a:prstGeom>
          <a:noFill/>
          <a:ln>
            <a:solidFill>
              <a:srgbClr val="4B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57" name="Elipse 56"/>
          <p:cNvSpPr/>
          <p:nvPr/>
        </p:nvSpPr>
        <p:spPr>
          <a:xfrm>
            <a:off x="8481961" y="1151033"/>
            <a:ext cx="644284" cy="6442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58" name="Elipse 57"/>
          <p:cNvSpPr/>
          <p:nvPr/>
        </p:nvSpPr>
        <p:spPr>
          <a:xfrm>
            <a:off x="10853195" y="1154989"/>
            <a:ext cx="644284" cy="644284"/>
          </a:xfrm>
          <a:prstGeom prst="ellipse">
            <a:avLst/>
          </a:prstGeom>
          <a:noFill/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59" name="Elipse 58"/>
          <p:cNvSpPr/>
          <p:nvPr/>
        </p:nvSpPr>
        <p:spPr>
          <a:xfrm>
            <a:off x="6002653" y="2798725"/>
            <a:ext cx="644284" cy="6442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60" name="Elipse 59"/>
          <p:cNvSpPr/>
          <p:nvPr/>
        </p:nvSpPr>
        <p:spPr>
          <a:xfrm>
            <a:off x="8438231" y="2788082"/>
            <a:ext cx="644284" cy="6442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61" name="Elipse 60"/>
          <p:cNvSpPr/>
          <p:nvPr/>
        </p:nvSpPr>
        <p:spPr>
          <a:xfrm>
            <a:off x="10855630" y="2777439"/>
            <a:ext cx="644284" cy="6442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62" name="Elipse 61"/>
          <p:cNvSpPr/>
          <p:nvPr/>
        </p:nvSpPr>
        <p:spPr>
          <a:xfrm>
            <a:off x="9670811" y="2788082"/>
            <a:ext cx="644284" cy="6442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63" name="Elipse 62"/>
          <p:cNvSpPr/>
          <p:nvPr/>
        </p:nvSpPr>
        <p:spPr>
          <a:xfrm>
            <a:off x="7187471" y="2788082"/>
            <a:ext cx="644284" cy="644284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73" name="CuadroTexto 72"/>
          <p:cNvSpPr txBox="1"/>
          <p:nvPr/>
        </p:nvSpPr>
        <p:spPr>
          <a:xfrm>
            <a:off x="8186059" y="1794867"/>
            <a:ext cx="1210604" cy="73866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s-CO" sz="1400" dirty="0">
                <a:latin typeface="Gilroy Light"/>
                <a:cs typeface="Gilroy Light"/>
              </a:rPr>
              <a:t>Ahorro y Educación</a:t>
            </a:r>
          </a:p>
          <a:p>
            <a:pPr algn="ctr"/>
            <a:endParaRPr lang="es-CO" sz="1400" dirty="0">
              <a:latin typeface="Gilroy Light"/>
              <a:cs typeface="Gilroy Light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E263E537-9E2F-4E3A-AB54-3AD61145BB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81" y="1409015"/>
            <a:ext cx="661670" cy="66167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F0F2489F-C435-42BF-BB64-C33285720620}"/>
              </a:ext>
            </a:extLst>
          </p:cNvPr>
          <p:cNvSpPr txBox="1"/>
          <p:nvPr/>
        </p:nvSpPr>
        <p:spPr>
          <a:xfrm>
            <a:off x="7010639" y="3429000"/>
            <a:ext cx="1188555" cy="54386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s-CO" sz="1467" dirty="0">
                <a:latin typeface="Gilroy Light"/>
                <a:cs typeface="Gilroy Light"/>
              </a:rPr>
              <a:t>Buró de Crédito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C8B00B47-27D2-4553-8C34-4EC84E0BC84D}"/>
              </a:ext>
            </a:extLst>
          </p:cNvPr>
          <p:cNvSpPr txBox="1"/>
          <p:nvPr/>
        </p:nvSpPr>
        <p:spPr>
          <a:xfrm>
            <a:off x="8122855" y="3424757"/>
            <a:ext cx="1262784" cy="54386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s-CO" sz="1467" dirty="0">
                <a:latin typeface="Gilroy Light"/>
                <a:cs typeface="Gilroy Light"/>
              </a:rPr>
              <a:t>Inestabilidad Laboral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5B0E036F-362A-47D3-925D-FD17D4FA54F7}"/>
              </a:ext>
            </a:extLst>
          </p:cNvPr>
          <p:cNvSpPr txBox="1"/>
          <p:nvPr/>
        </p:nvSpPr>
        <p:spPr>
          <a:xfrm>
            <a:off x="9493979" y="3414067"/>
            <a:ext cx="1188555" cy="54386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s-CO" sz="1467" dirty="0">
                <a:latin typeface="Gilroy Light"/>
                <a:cs typeface="Gilroy Light"/>
              </a:rPr>
              <a:t>Exposición al contagio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="" xmlns:a16="http://schemas.microsoft.com/office/drawing/2014/main" id="{646EBD07-5BE7-4BE8-9D39-BD711BCE3F34}"/>
              </a:ext>
            </a:extLst>
          </p:cNvPr>
          <p:cNvSpPr txBox="1"/>
          <p:nvPr/>
        </p:nvSpPr>
        <p:spPr>
          <a:xfrm>
            <a:off x="10649965" y="3436278"/>
            <a:ext cx="1372023" cy="54386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s-CO" sz="1467" dirty="0">
                <a:latin typeface="Gilroy Light"/>
                <a:cs typeface="Gilroy Light"/>
              </a:rPr>
              <a:t>Disminución de Ingresos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="" xmlns:a16="http://schemas.microsoft.com/office/drawing/2014/main" id="{D8DDDB8A-FE81-4EC8-B0BD-38E78EFFAE39}"/>
              </a:ext>
            </a:extLst>
          </p:cNvPr>
          <p:cNvSpPr/>
          <p:nvPr/>
        </p:nvSpPr>
        <p:spPr>
          <a:xfrm>
            <a:off x="417774" y="396359"/>
            <a:ext cx="27494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spc="300" dirty="0">
                <a:latin typeface="Montserrat Medium" panose="00000600000000000000" pitchFamily="50" charset="0"/>
              </a:rPr>
              <a:t>CONSTRUIR PERSONAS</a:t>
            </a:r>
          </a:p>
        </p:txBody>
      </p:sp>
      <p:cxnSp>
        <p:nvCxnSpPr>
          <p:cNvPr id="77" name="Conector recto 76">
            <a:extLst>
              <a:ext uri="{FF2B5EF4-FFF2-40B4-BE49-F238E27FC236}">
                <a16:creationId xmlns="" xmlns:a16="http://schemas.microsoft.com/office/drawing/2014/main" id="{86A26BFF-4630-4E2F-AC8A-4106B93715AA}"/>
              </a:ext>
            </a:extLst>
          </p:cNvPr>
          <p:cNvCxnSpPr>
            <a:cxnSpLocks/>
          </p:cNvCxnSpPr>
          <p:nvPr/>
        </p:nvCxnSpPr>
        <p:spPr>
          <a:xfrm>
            <a:off x="361950" y="419100"/>
            <a:ext cx="0" cy="25425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upo 77">
            <a:extLst>
              <a:ext uri="{FF2B5EF4-FFF2-40B4-BE49-F238E27FC236}">
                <a16:creationId xmlns="" xmlns:a16="http://schemas.microsoft.com/office/drawing/2014/main" id="{0F2024FA-9017-4E70-ABBA-7D2315803AE6}"/>
              </a:ext>
            </a:extLst>
          </p:cNvPr>
          <p:cNvGrpSpPr/>
          <p:nvPr/>
        </p:nvGrpSpPr>
        <p:grpSpPr>
          <a:xfrm>
            <a:off x="0" y="6271564"/>
            <a:ext cx="12192000" cy="586436"/>
            <a:chOff x="0" y="6271564"/>
            <a:chExt cx="12192000" cy="586436"/>
          </a:xfrm>
        </p:grpSpPr>
        <p:sp>
          <p:nvSpPr>
            <p:cNvPr id="79" name="Rectángulo 78">
              <a:extLst>
                <a:ext uri="{FF2B5EF4-FFF2-40B4-BE49-F238E27FC236}">
                  <a16:creationId xmlns="" xmlns:a16="http://schemas.microsoft.com/office/drawing/2014/main" id="{6F9920A1-5E2D-4F3D-80EF-BFEBD23C50F2}"/>
                </a:ext>
              </a:extLst>
            </p:cNvPr>
            <p:cNvSpPr/>
            <p:nvPr/>
          </p:nvSpPr>
          <p:spPr>
            <a:xfrm>
              <a:off x="0" y="6650182"/>
              <a:ext cx="12192000" cy="207818"/>
            </a:xfrm>
            <a:prstGeom prst="rect">
              <a:avLst/>
            </a:prstGeom>
            <a:gradFill flip="none" rotWithShape="1">
              <a:gsLst>
                <a:gs pos="34000">
                  <a:srgbClr val="92D050"/>
                </a:gs>
                <a:gs pos="100000">
                  <a:srgbClr val="00B0F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0" name="Elipse 79">
              <a:extLst>
                <a:ext uri="{FF2B5EF4-FFF2-40B4-BE49-F238E27FC236}">
                  <a16:creationId xmlns="" xmlns:a16="http://schemas.microsoft.com/office/drawing/2014/main" id="{71B89271-D9E0-47F9-A32C-F684F637E29D}"/>
                </a:ext>
              </a:extLst>
            </p:cNvPr>
            <p:cNvSpPr/>
            <p:nvPr/>
          </p:nvSpPr>
          <p:spPr>
            <a:xfrm>
              <a:off x="5829300" y="6271564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16200000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81" name="Picture 2" descr="Resultado de imagen de grupo componente logo">
              <a:extLst>
                <a:ext uri="{FF2B5EF4-FFF2-40B4-BE49-F238E27FC236}">
                  <a16:creationId xmlns="" xmlns:a16="http://schemas.microsoft.com/office/drawing/2014/main" id="{36CB10CF-13B4-4EE5-9FF4-4FAB6F707E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00" b="99600" l="300" r="25200">
                          <a14:foregroundMark x1="6100" y1="7600" x2="13800" y2="13600"/>
                          <a14:foregroundMark x1="8000" y1="1600" x2="9400" y2="4800"/>
                          <a14:foregroundMark x1="25200" y1="10400" x2="24800" y2="36800"/>
                          <a14:foregroundMark x1="14600" y1="94000" x2="15600" y2="92400"/>
                          <a14:foregroundMark x1="2500" y1="30800" x2="1400" y2="64800"/>
                          <a14:foregroundMark x1="700" y1="34000" x2="300" y2="34000"/>
                          <a14:foregroundMark x1="15300" y1="99600" x2="15600" y2="996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746"/>
            <a:stretch/>
          </p:blipFill>
          <p:spPr bwMode="auto">
            <a:xfrm>
              <a:off x="5915878" y="6370245"/>
              <a:ext cx="389272" cy="370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777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6E2B5ECF-A163-4D1C-B2F2-31A70BAD84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3292"/>
          <a:stretch/>
        </p:blipFill>
        <p:spPr>
          <a:xfrm>
            <a:off x="3068212" y="672296"/>
            <a:ext cx="6588975" cy="5221712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920126C3-CEA0-4A00-A07D-D69A53B60D04}"/>
              </a:ext>
            </a:extLst>
          </p:cNvPr>
          <p:cNvSpPr/>
          <p:nvPr/>
        </p:nvSpPr>
        <p:spPr>
          <a:xfrm>
            <a:off x="417774" y="396359"/>
            <a:ext cx="22797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spc="300" dirty="0">
                <a:latin typeface="Montserrat Medium" panose="00000600000000000000" pitchFamily="50" charset="0"/>
              </a:rPr>
              <a:t>MAPA DE EMPATÍA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D24FCBDF-215F-4AC8-8DBB-44CA743A1DC5}"/>
              </a:ext>
            </a:extLst>
          </p:cNvPr>
          <p:cNvCxnSpPr>
            <a:cxnSpLocks/>
          </p:cNvCxnSpPr>
          <p:nvPr/>
        </p:nvCxnSpPr>
        <p:spPr>
          <a:xfrm>
            <a:off x="361950" y="419100"/>
            <a:ext cx="0" cy="25425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o 7">
            <a:extLst>
              <a:ext uri="{FF2B5EF4-FFF2-40B4-BE49-F238E27FC236}">
                <a16:creationId xmlns="" xmlns:a16="http://schemas.microsoft.com/office/drawing/2014/main" id="{B3E1BED6-015E-46BF-8B50-BAEFE11947BA}"/>
              </a:ext>
            </a:extLst>
          </p:cNvPr>
          <p:cNvGrpSpPr/>
          <p:nvPr/>
        </p:nvGrpSpPr>
        <p:grpSpPr>
          <a:xfrm>
            <a:off x="0" y="6271564"/>
            <a:ext cx="12192000" cy="586436"/>
            <a:chOff x="0" y="6271564"/>
            <a:chExt cx="12192000" cy="586436"/>
          </a:xfrm>
        </p:grpSpPr>
        <p:sp>
          <p:nvSpPr>
            <p:cNvPr id="9" name="Rectángulo 8">
              <a:extLst>
                <a:ext uri="{FF2B5EF4-FFF2-40B4-BE49-F238E27FC236}">
                  <a16:creationId xmlns="" xmlns:a16="http://schemas.microsoft.com/office/drawing/2014/main" id="{FFE80830-06C5-4AB8-8480-75A8BA1C263C}"/>
                </a:ext>
              </a:extLst>
            </p:cNvPr>
            <p:cNvSpPr/>
            <p:nvPr/>
          </p:nvSpPr>
          <p:spPr>
            <a:xfrm>
              <a:off x="0" y="6650182"/>
              <a:ext cx="12192000" cy="207818"/>
            </a:xfrm>
            <a:prstGeom prst="rect">
              <a:avLst/>
            </a:prstGeom>
            <a:gradFill flip="none" rotWithShape="1">
              <a:gsLst>
                <a:gs pos="34000">
                  <a:srgbClr val="92D050"/>
                </a:gs>
                <a:gs pos="100000">
                  <a:srgbClr val="00B0F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" name="Elipse 9">
              <a:extLst>
                <a:ext uri="{FF2B5EF4-FFF2-40B4-BE49-F238E27FC236}">
                  <a16:creationId xmlns="" xmlns:a16="http://schemas.microsoft.com/office/drawing/2014/main" id="{25B73AD8-442B-412B-BE6B-E8EE1C3D1513}"/>
                </a:ext>
              </a:extLst>
            </p:cNvPr>
            <p:cNvSpPr/>
            <p:nvPr/>
          </p:nvSpPr>
          <p:spPr>
            <a:xfrm>
              <a:off x="5829300" y="6271564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16200000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11" name="Picture 2" descr="Resultado de imagen de grupo componente logo">
              <a:extLst>
                <a:ext uri="{FF2B5EF4-FFF2-40B4-BE49-F238E27FC236}">
                  <a16:creationId xmlns="" xmlns:a16="http://schemas.microsoft.com/office/drawing/2014/main" id="{241407B4-E214-4797-8AE7-291B7C11203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00" b="99600" l="300" r="25200">
                          <a14:foregroundMark x1="6100" y1="7600" x2="13800" y2="13600"/>
                          <a14:foregroundMark x1="8000" y1="1600" x2="9400" y2="4800"/>
                          <a14:foregroundMark x1="25200" y1="10400" x2="24800" y2="36800"/>
                          <a14:foregroundMark x1="14600" y1="94000" x2="15600" y2="92400"/>
                          <a14:foregroundMark x1="2500" y1="30800" x2="1400" y2="64800"/>
                          <a14:foregroundMark x1="700" y1="34000" x2="300" y2="34000"/>
                          <a14:foregroundMark x1="15300" y1="99600" x2="15600" y2="996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746"/>
            <a:stretch/>
          </p:blipFill>
          <p:spPr bwMode="auto">
            <a:xfrm>
              <a:off x="5915878" y="6370245"/>
              <a:ext cx="389272" cy="370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E47BA704-E1A4-4E07-8AFA-CD7C194ACEE8}"/>
              </a:ext>
            </a:extLst>
          </p:cNvPr>
          <p:cNvSpPr txBox="1"/>
          <p:nvPr/>
        </p:nvSpPr>
        <p:spPr>
          <a:xfrm rot="16200000">
            <a:off x="-741516" y="5573464"/>
            <a:ext cx="1760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Componente Digital 2020</a:t>
            </a:r>
          </a:p>
        </p:txBody>
      </p:sp>
    </p:spTree>
    <p:extLst>
      <p:ext uri="{BB962C8B-B14F-4D97-AF65-F5344CB8AC3E}">
        <p14:creationId xmlns:p14="http://schemas.microsoft.com/office/powerpoint/2010/main" val="392033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84;p16">
            <a:extLst>
              <a:ext uri="{FF2B5EF4-FFF2-40B4-BE49-F238E27FC236}">
                <a16:creationId xmlns="" xmlns:a16="http://schemas.microsoft.com/office/drawing/2014/main" id="{D885F357-50C8-47E7-9A08-41CBCAA1467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9054"/>
          <a:stretch/>
        </p:blipFill>
        <p:spPr>
          <a:xfrm>
            <a:off x="1863288" y="772039"/>
            <a:ext cx="8494451" cy="53102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78350992-E6D9-49C5-AE89-76A9C01B30E4}"/>
              </a:ext>
            </a:extLst>
          </p:cNvPr>
          <p:cNvSpPr txBox="1"/>
          <p:nvPr/>
        </p:nvSpPr>
        <p:spPr>
          <a:xfrm rot="16200000">
            <a:off x="-741516" y="5573464"/>
            <a:ext cx="1760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Componente Digital 2020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2E9CB09E-66D4-4178-B216-1D721E5BE077}"/>
              </a:ext>
            </a:extLst>
          </p:cNvPr>
          <p:cNvGrpSpPr/>
          <p:nvPr/>
        </p:nvGrpSpPr>
        <p:grpSpPr>
          <a:xfrm>
            <a:off x="0" y="6271564"/>
            <a:ext cx="12192000" cy="586436"/>
            <a:chOff x="0" y="6271564"/>
            <a:chExt cx="12192000" cy="586436"/>
          </a:xfrm>
        </p:grpSpPr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54519F4E-F3A8-4C32-A676-FEE21D0CD969}"/>
                </a:ext>
              </a:extLst>
            </p:cNvPr>
            <p:cNvSpPr/>
            <p:nvPr/>
          </p:nvSpPr>
          <p:spPr>
            <a:xfrm>
              <a:off x="0" y="6650182"/>
              <a:ext cx="12192000" cy="207818"/>
            </a:xfrm>
            <a:prstGeom prst="rect">
              <a:avLst/>
            </a:prstGeom>
            <a:gradFill flip="none" rotWithShape="1">
              <a:gsLst>
                <a:gs pos="34000">
                  <a:srgbClr val="92D050"/>
                </a:gs>
                <a:gs pos="100000">
                  <a:srgbClr val="00B0F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" name="Elipse 7">
              <a:extLst>
                <a:ext uri="{FF2B5EF4-FFF2-40B4-BE49-F238E27FC236}">
                  <a16:creationId xmlns="" xmlns:a16="http://schemas.microsoft.com/office/drawing/2014/main" id="{E9DD24E3-C661-44A8-936C-98FA46800F64}"/>
                </a:ext>
              </a:extLst>
            </p:cNvPr>
            <p:cNvSpPr/>
            <p:nvPr/>
          </p:nvSpPr>
          <p:spPr>
            <a:xfrm>
              <a:off x="5829300" y="6271564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16200000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9" name="Picture 2" descr="Resultado de imagen de grupo componente logo">
              <a:extLst>
                <a:ext uri="{FF2B5EF4-FFF2-40B4-BE49-F238E27FC236}">
                  <a16:creationId xmlns="" xmlns:a16="http://schemas.microsoft.com/office/drawing/2014/main" id="{2179594C-80C9-4233-9848-06CAD28A587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00" b="99600" l="300" r="25200">
                          <a14:foregroundMark x1="6100" y1="7600" x2="13800" y2="13600"/>
                          <a14:foregroundMark x1="8000" y1="1600" x2="9400" y2="4800"/>
                          <a14:foregroundMark x1="25200" y1="10400" x2="24800" y2="36800"/>
                          <a14:foregroundMark x1="14600" y1="94000" x2="15600" y2="92400"/>
                          <a14:foregroundMark x1="2500" y1="30800" x2="1400" y2="64800"/>
                          <a14:foregroundMark x1="700" y1="34000" x2="300" y2="34000"/>
                          <a14:foregroundMark x1="15300" y1="99600" x2="15600" y2="996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746"/>
            <a:stretch/>
          </p:blipFill>
          <p:spPr bwMode="auto">
            <a:xfrm>
              <a:off x="5915878" y="6370245"/>
              <a:ext cx="389272" cy="370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025EB949-1E1A-4853-B49E-54DB05C0FE93}"/>
              </a:ext>
            </a:extLst>
          </p:cNvPr>
          <p:cNvSpPr/>
          <p:nvPr/>
        </p:nvSpPr>
        <p:spPr>
          <a:xfrm>
            <a:off x="417774" y="396359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spc="300" dirty="0">
                <a:latin typeface="Montserrat Medium" panose="00000600000000000000" pitchFamily="50" charset="0"/>
              </a:rPr>
              <a:t>CONSTRUIR PROPUESTA DE VALOR – Crédito de Consumo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="" xmlns:a16="http://schemas.microsoft.com/office/drawing/2014/main" id="{43E40BD3-DF71-4CAB-86EF-0C84472497A1}"/>
              </a:ext>
            </a:extLst>
          </p:cNvPr>
          <p:cNvCxnSpPr>
            <a:cxnSpLocks/>
          </p:cNvCxnSpPr>
          <p:nvPr/>
        </p:nvCxnSpPr>
        <p:spPr>
          <a:xfrm>
            <a:off x="361950" y="419100"/>
            <a:ext cx="0" cy="25425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90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s" sz="3067" b="1" dirty="0">
                <a:latin typeface="Montserrat"/>
                <a:ea typeface="Montserrat"/>
                <a:cs typeface="Montserrat"/>
                <a:sym typeface="Montserrat"/>
              </a:rPr>
              <a:t>¿Cómo podemos aterrizar nuestra propuesta de valor?</a:t>
            </a:r>
            <a:endParaRPr sz="3067"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90" name="Google Shape;19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795" y="2878594"/>
            <a:ext cx="1305033" cy="130503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648EE136-B2A8-49B3-A916-F6A2BCB3E4C1}"/>
              </a:ext>
            </a:extLst>
          </p:cNvPr>
          <p:cNvSpPr txBox="1"/>
          <p:nvPr/>
        </p:nvSpPr>
        <p:spPr>
          <a:xfrm rot="16200000">
            <a:off x="-741516" y="5573464"/>
            <a:ext cx="1760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Componente Digital 2020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="" xmlns:a16="http://schemas.microsoft.com/office/drawing/2014/main" id="{8BA29392-126F-498E-98FB-3E21623DBD77}"/>
              </a:ext>
            </a:extLst>
          </p:cNvPr>
          <p:cNvGrpSpPr/>
          <p:nvPr/>
        </p:nvGrpSpPr>
        <p:grpSpPr>
          <a:xfrm>
            <a:off x="0" y="6271564"/>
            <a:ext cx="12192000" cy="586436"/>
            <a:chOff x="0" y="6271564"/>
            <a:chExt cx="12192000" cy="586436"/>
          </a:xfrm>
        </p:grpSpPr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4787E598-1AB7-48F5-A399-950F557F735E}"/>
                </a:ext>
              </a:extLst>
            </p:cNvPr>
            <p:cNvSpPr/>
            <p:nvPr/>
          </p:nvSpPr>
          <p:spPr>
            <a:xfrm>
              <a:off x="0" y="6650182"/>
              <a:ext cx="12192000" cy="207818"/>
            </a:xfrm>
            <a:prstGeom prst="rect">
              <a:avLst/>
            </a:prstGeom>
            <a:gradFill flip="none" rotWithShape="1">
              <a:gsLst>
                <a:gs pos="34000">
                  <a:srgbClr val="92D050"/>
                </a:gs>
                <a:gs pos="100000">
                  <a:srgbClr val="00B0F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" name="Elipse 8">
              <a:extLst>
                <a:ext uri="{FF2B5EF4-FFF2-40B4-BE49-F238E27FC236}">
                  <a16:creationId xmlns="" xmlns:a16="http://schemas.microsoft.com/office/drawing/2014/main" id="{200C56EC-CBD6-485B-B778-D82A19D39E79}"/>
                </a:ext>
              </a:extLst>
            </p:cNvPr>
            <p:cNvSpPr/>
            <p:nvPr/>
          </p:nvSpPr>
          <p:spPr>
            <a:xfrm>
              <a:off x="5829300" y="6271564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16200000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10" name="Picture 2" descr="Resultado de imagen de grupo componente logo">
              <a:extLst>
                <a:ext uri="{FF2B5EF4-FFF2-40B4-BE49-F238E27FC236}">
                  <a16:creationId xmlns="" xmlns:a16="http://schemas.microsoft.com/office/drawing/2014/main" id="{4CDE0EB8-5149-48DB-99E7-90CE5D8BB97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600" b="99600" l="300" r="25200">
                          <a14:foregroundMark x1="6100" y1="7600" x2="13800" y2="13600"/>
                          <a14:foregroundMark x1="8000" y1="1600" x2="9400" y2="4800"/>
                          <a14:foregroundMark x1="25200" y1="10400" x2="24800" y2="36800"/>
                          <a14:foregroundMark x1="14600" y1="94000" x2="15600" y2="92400"/>
                          <a14:foregroundMark x1="2500" y1="30800" x2="1400" y2="64800"/>
                          <a14:foregroundMark x1="700" y1="34000" x2="300" y2="34000"/>
                          <a14:foregroundMark x1="15300" y1="99600" x2="15600" y2="996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746"/>
            <a:stretch/>
          </p:blipFill>
          <p:spPr bwMode="auto">
            <a:xfrm>
              <a:off x="5915878" y="6370245"/>
              <a:ext cx="389272" cy="370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ángulo 3"/>
          <p:cNvSpPr/>
          <p:nvPr/>
        </p:nvSpPr>
        <p:spPr>
          <a:xfrm>
            <a:off x="2124667" y="2171643"/>
            <a:ext cx="8698524" cy="267286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123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/>
          <p:nvPr/>
        </p:nvSpPr>
        <p:spPr>
          <a:xfrm>
            <a:off x="436000" y="2731700"/>
            <a:ext cx="5359200" cy="3865600"/>
          </a:xfrm>
          <a:prstGeom prst="roundRect">
            <a:avLst>
              <a:gd name="adj" fmla="val 5326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1" name="Google Shape;151;p18"/>
          <p:cNvSpPr/>
          <p:nvPr/>
        </p:nvSpPr>
        <p:spPr>
          <a:xfrm>
            <a:off x="6294800" y="2731700"/>
            <a:ext cx="5359200" cy="3865600"/>
          </a:xfrm>
          <a:prstGeom prst="roundRect">
            <a:avLst>
              <a:gd name="adj" fmla="val 5552"/>
            </a:avLst>
          </a:prstGeom>
          <a:solidFill>
            <a:srgbClr val="F3F3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52" name="Google Shape;152;p18"/>
          <p:cNvSpPr txBox="1">
            <a:spLocks noGrp="1"/>
          </p:cNvSpPr>
          <p:nvPr>
            <p:ph type="title"/>
          </p:nvPr>
        </p:nvSpPr>
        <p:spPr>
          <a:xfrm>
            <a:off x="6279700" y="2053400"/>
            <a:ext cx="52456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s" sz="2133" b="1" dirty="0">
                <a:latin typeface="Montserrat"/>
                <a:ea typeface="Montserrat"/>
                <a:cs typeface="Montserrat"/>
                <a:sym typeface="Montserrat"/>
              </a:rPr>
              <a:t>Cliente</a:t>
            </a:r>
            <a:endParaRPr sz="2133"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18"/>
          <p:cNvSpPr txBox="1">
            <a:spLocks noGrp="1"/>
          </p:cNvSpPr>
          <p:nvPr>
            <p:ph type="title"/>
          </p:nvPr>
        </p:nvSpPr>
        <p:spPr>
          <a:xfrm>
            <a:off x="492800" y="2053400"/>
            <a:ext cx="53024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s" sz="2133" b="1" dirty="0">
                <a:latin typeface="Montserrat"/>
                <a:ea typeface="Montserrat"/>
                <a:cs typeface="Montserrat"/>
                <a:sym typeface="Montserrat"/>
              </a:rPr>
              <a:t>Entidad Financiera</a:t>
            </a:r>
            <a:endParaRPr sz="1867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18"/>
          <p:cNvSpPr txBox="1"/>
          <p:nvPr/>
        </p:nvSpPr>
        <p:spPr>
          <a:xfrm>
            <a:off x="1101300" y="2426900"/>
            <a:ext cx="4000000" cy="3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s" sz="1333" i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¿Quiere ofrecer?</a:t>
            </a:r>
            <a:endParaRPr sz="1333" i="1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p18"/>
          <p:cNvSpPr txBox="1"/>
          <p:nvPr/>
        </p:nvSpPr>
        <p:spPr>
          <a:xfrm>
            <a:off x="6883400" y="2426900"/>
            <a:ext cx="4000000" cy="3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s" sz="1333" i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¿Quiere consumir?</a:t>
            </a:r>
            <a:endParaRPr sz="1333" i="1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" name="Google Shape;19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0819" y="3898502"/>
            <a:ext cx="1305033" cy="1305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6828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170</Words>
  <Application>Microsoft Office PowerPoint</Application>
  <PresentationFormat>Panorámica</PresentationFormat>
  <Paragraphs>59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Aharoni</vt:lpstr>
      <vt:lpstr>Arial</vt:lpstr>
      <vt:lpstr>Avenir Next LT Pro</vt:lpstr>
      <vt:lpstr>Calibri</vt:lpstr>
      <vt:lpstr>Calibri Light</vt:lpstr>
      <vt:lpstr>Gilroy ExtraBold</vt:lpstr>
      <vt:lpstr>Gilroy Light</vt:lpstr>
      <vt:lpstr>Montserrat</vt:lpstr>
      <vt:lpstr>Montserrat Medium</vt:lpstr>
      <vt:lpstr>Tema de Office</vt:lpstr>
      <vt:lpstr>IDENTIFICACIÓN  </vt:lpstr>
      <vt:lpstr>Presentación de PowerPoint</vt:lpstr>
      <vt:lpstr>Presentación de PowerPoint</vt:lpstr>
      <vt:lpstr>Presentación de PowerPoint</vt:lpstr>
      <vt:lpstr>¿Cómo podemos aterrizar nuestra propuesta de valor?</vt:lpstr>
      <vt:lpstr>Cliente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IDENTIFICACIÓN</dc:title>
  <dc:creator>Diva Jimena Olarte Ramirez</dc:creator>
  <cp:lastModifiedBy>Cuenta Microsoft</cp:lastModifiedBy>
  <cp:revision>16</cp:revision>
  <dcterms:created xsi:type="dcterms:W3CDTF">2020-09-23T20:22:37Z</dcterms:created>
  <dcterms:modified xsi:type="dcterms:W3CDTF">2020-09-25T17:56:06Z</dcterms:modified>
</cp:coreProperties>
</file>