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" r:id="rId2"/>
    <p:sldId id="314" r:id="rId3"/>
    <p:sldId id="334" r:id="rId4"/>
    <p:sldId id="328" r:id="rId5"/>
    <p:sldId id="330" r:id="rId6"/>
    <p:sldId id="329" r:id="rId7"/>
    <p:sldId id="331" r:id="rId8"/>
    <p:sldId id="332" r:id="rId9"/>
    <p:sldId id="28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50BCB"/>
    <a:srgbClr val="66FF33"/>
    <a:srgbClr val="FF0066"/>
    <a:srgbClr val="333F50"/>
    <a:srgbClr val="FFFFFF"/>
    <a:srgbClr val="262F3C"/>
    <a:srgbClr val="0D95B3"/>
    <a:srgbClr val="606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40F4-D7EF-48BA-A79B-D35782E871EA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1093F-7442-41DF-A8DA-D23CB51316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4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30571f0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30571f04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530571f04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63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30571f0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30571f04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530571f04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24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30571f0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30571f04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530571f04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99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30571f0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30571f04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530571f04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85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30571f0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30571f04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530571f04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29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E7A3D6-017B-4A90-9053-C55F026D0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4192BB4-5056-45EA-9FE6-64C9FAA7E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EB524EF-B6A4-41D8-BC84-417FC21F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DFDFB7-901A-48B3-814F-EBC9F957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1FCFC03-8D0E-468B-B3E3-7C89CDF3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54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FF167C-A4B6-42B1-9539-0437D942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AEAB567-93C8-48B5-9F89-AF84A8AA7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3D922D8-EE9B-40CD-A277-E7CE07F6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0B892DC-09DB-40EC-835E-12CA3EEB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BE5B88C-80D8-4004-BACE-899A9EEB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66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D3D5A83-DF8D-4A7A-8428-0C2390DE2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5113274-6184-4346-ACE5-93F544490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F354DCD-EF8D-4451-AE40-06C9AD39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E23C195-5DA9-4565-AB5D-EC94B241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9D32D69-831D-4894-82A4-A92FAFF1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53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2E24C1-4B42-40D5-BA3D-C8494F94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6614D1-DDA3-4EF5-B342-BBE05C80C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95209EE-D37E-4653-B142-6F8CF6F6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6074BE-5D02-4B8C-B980-B2342131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9072DEC-52B1-4DD7-B69E-3ADED5CD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44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137673-7F94-40E2-9F51-AF110DC2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60E4ABA-B116-478C-A34F-7FA3905D9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D612B1-80F8-4D02-86B5-456335FC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53AEA1-E704-4886-9AB8-8253E2B3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50FA423-05AE-42A3-A171-A2ACAEC9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5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1ECA47-1499-467E-835D-33239465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85339AD-B69B-42BC-8CA0-D4E4AFB1C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13698F8-6679-487A-A8EA-2084235A3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9EFB419-3B95-4764-9798-F32CEA06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050FC89-6B3D-479A-BED0-30575707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4A7A042-61FB-44C7-AD76-96DB5E21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6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1FC2A6-500D-4BE9-AF8D-4A1E2924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7B9BC98-A078-47D8-B9A9-3AE61981B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A73209B-59DD-42B9-A1BE-68E69968B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110DCE6-DE51-416F-B8B2-73F037DA0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5475582-68BE-4E64-A17D-3335A88C7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E7DC74E-64C8-4AAE-B163-99A20E92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8FBF18C-1F95-4133-93C2-F0550C68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195AAF3-3BE7-45AB-8C93-A368EBAB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083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206E35-B5F3-4E82-8DEF-05146003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1708F35-122E-40B9-A86B-FBACA04B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B357675-EDDC-4810-B256-342E54D8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FC3688F-6089-4729-9465-26166617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65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02099DF-E381-4093-A03C-0C9A39AE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E7D7764-5068-4469-9ABF-09278A40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4F792FE-5FB6-43F2-938D-6ABAC887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2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B2DAC7-58A4-4A52-B579-9CFFAC55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D1B706-B176-47E9-B084-38510C16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7F17B33-5D84-4217-A725-FC8B2626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8178CD8-797B-436E-98E5-B0C6645D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60D0DA5-7C5B-40A9-B725-E66867EC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D81852C-2035-4A3E-9590-8E9EDB6E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5E4A33-DA5F-462B-B06B-2453AF7D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2DBB9AC-238A-46FA-A322-0D32B8686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B110FBE-E17D-425C-AB77-FC01F56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C776605-EF14-4717-BB26-8185D915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70B9F54-7E2E-4407-A953-3086BBA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7503548-4684-428D-80B3-0C68B53B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33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0C5C8B2-FF51-40F9-8722-56340CCC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F2E5AB-CCDD-4491-9774-6EF6732C2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0FB21E0-9A43-4553-AABC-B7FDD22CD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0D68-2EA9-418B-9767-F5569F0F9BCB}" type="datetimeFigureOut">
              <a:rPr lang="es-CO" smtClean="0"/>
              <a:t>11/08/2020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C470D1-E99E-4C4C-942A-07230F70A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6FEBDCC-9416-4F3E-B1A0-0AFECDF31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85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18" Type="http://schemas.openxmlformats.org/officeDocument/2006/relationships/image" Target="../media/image24.png"/><Relationship Id="rId3" Type="http://schemas.openxmlformats.org/officeDocument/2006/relationships/image" Target="../media/image9.jpg"/><Relationship Id="rId21" Type="http://schemas.openxmlformats.org/officeDocument/2006/relationships/image" Target="../media/image27.pn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jpg"/><Relationship Id="rId22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 de texto 2">
            <a:extLst>
              <a:ext uri="{FF2B5EF4-FFF2-40B4-BE49-F238E27FC236}">
                <a16:creationId xmlns="" xmlns:a16="http://schemas.microsoft.com/office/drawing/2014/main" id="{E2FC9C03-D928-4901-8ACF-353D845B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4173"/>
            <a:ext cx="12189460" cy="107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6300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espacios vacíos</a:t>
            </a:r>
            <a:endParaRPr lang="es-CO" sz="11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>
            <a:extLst>
              <a:ext uri="{FF2B5EF4-FFF2-40B4-BE49-F238E27FC236}">
                <a16:creationId xmlns="" xmlns:a16="http://schemas.microsoft.com/office/drawing/2014/main" id="{177F3D41-4B89-44CB-A59C-C56299A6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" y="3243890"/>
            <a:ext cx="12189460" cy="13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chemeClr val="accent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Consultoría en Transformación </a:t>
            </a:r>
            <a:r>
              <a:rPr lang="es-MX" sz="3600" dirty="0" smtClean="0">
                <a:solidFill>
                  <a:schemeClr val="accent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endParaRPr lang="es-MX" sz="3600" dirty="0">
              <a:solidFill>
                <a:schemeClr val="accent4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solidFill>
                  <a:schemeClr val="accent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2do Taller: Juntas Directivas</a:t>
            </a:r>
            <a:endParaRPr lang="es-MX" sz="3600" dirty="0">
              <a:solidFill>
                <a:schemeClr val="accent4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" y="599948"/>
            <a:ext cx="4477521" cy="11308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12" y="0"/>
            <a:ext cx="2519774" cy="23451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FDF9B9-AB9B-FA40-A0DE-A58CC8FFD2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01" y="6068562"/>
            <a:ext cx="1075827" cy="528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BC85A5A-E7BE-F84C-AB50-9156F0FD1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168" y="6014861"/>
            <a:ext cx="642046" cy="6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08019"/>
            <a:ext cx="10515600" cy="1325563"/>
          </a:xfrm>
        </p:spPr>
        <p:txBody>
          <a:bodyPr>
            <a:noAutofit/>
          </a:bodyPr>
          <a:lstStyle/>
          <a:p>
            <a:r>
              <a:rPr lang="es-CO" sz="6600" b="1" dirty="0" smtClean="0">
                <a:solidFill>
                  <a:srgbClr val="E50BCB"/>
                </a:solidFill>
              </a:rPr>
              <a:t>Reto 3 – Formación y acompañamiento</a:t>
            </a:r>
            <a:endParaRPr lang="es-CO" sz="6600" b="1" dirty="0">
              <a:solidFill>
                <a:srgbClr val="E50BC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911485"/>
            <a:ext cx="10515600" cy="4351338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E50BCB"/>
                </a:solidFill>
              </a:rPr>
              <a:t>¿Cómo podríamos enseñar y acompañar al empresario en la adopción y uso de las nuevas tecnologías y canales digitales?</a:t>
            </a:r>
            <a:endParaRPr lang="es-CO" dirty="0" smtClean="0">
              <a:solidFill>
                <a:srgbClr val="E50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b="1" dirty="0" smtClean="0"/>
              <a:t>Solución</a:t>
            </a:r>
            <a:endParaRPr lang="es-CO" sz="6600" b="1" dirty="0"/>
          </a:p>
        </p:txBody>
      </p:sp>
      <p:sp>
        <p:nvSpPr>
          <p:cNvPr id="5" name="Rectángulo 4"/>
          <p:cNvSpPr/>
          <p:nvPr/>
        </p:nvSpPr>
        <p:spPr>
          <a:xfrm>
            <a:off x="1419225" y="2271709"/>
            <a:ext cx="8853488" cy="35718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 err="1" smtClean="0">
                <a:solidFill>
                  <a:srgbClr val="E50BCB"/>
                </a:solidFill>
              </a:rPr>
              <a:t>xxxxx</a:t>
            </a:r>
            <a:endParaRPr lang="es-CO" b="1" dirty="0">
              <a:solidFill>
                <a:srgbClr val="E50BCB"/>
              </a:solidFill>
            </a:endParaRPr>
          </a:p>
        </p:txBody>
      </p:sp>
      <p:grpSp>
        <p:nvGrpSpPr>
          <p:cNvPr id="6" name="Google Shape;11160;p80">
            <a:extLst>
              <a:ext uri="{FF2B5EF4-FFF2-40B4-BE49-F238E27FC236}">
                <a16:creationId xmlns:a16="http://schemas.microsoft.com/office/drawing/2014/main" xmlns="" id="{9EC24E6D-DD0A-4B2A-9A64-A1D9689C880A}"/>
              </a:ext>
            </a:extLst>
          </p:cNvPr>
          <p:cNvGrpSpPr/>
          <p:nvPr/>
        </p:nvGrpSpPr>
        <p:grpSpPr>
          <a:xfrm>
            <a:off x="4768943" y="127906"/>
            <a:ext cx="1549616" cy="1582303"/>
            <a:chOff x="6219124" y="2902788"/>
            <a:chExt cx="318231" cy="355470"/>
          </a:xfrm>
          <a:gradFill>
            <a:gsLst>
              <a:gs pos="27000">
                <a:srgbClr val="FFFF00"/>
              </a:gs>
              <a:gs pos="6500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7" name="Google Shape;11161;p80">
              <a:extLst>
                <a:ext uri="{FF2B5EF4-FFF2-40B4-BE49-F238E27FC236}">
                  <a16:creationId xmlns:a16="http://schemas.microsoft.com/office/drawing/2014/main" xmlns="" id="{7E6DA02F-2464-4291-B3B7-09F777D24BB6}"/>
                </a:ext>
              </a:extLst>
            </p:cNvPr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162;p80">
              <a:extLst>
                <a:ext uri="{FF2B5EF4-FFF2-40B4-BE49-F238E27FC236}">
                  <a16:creationId xmlns:a16="http://schemas.microsoft.com/office/drawing/2014/main" xmlns="" id="{FB2EF4CD-71B5-4292-89A7-6162D62A8B2D}"/>
                </a:ext>
              </a:extLst>
            </p:cNvPr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163;p80">
              <a:extLst>
                <a:ext uri="{FF2B5EF4-FFF2-40B4-BE49-F238E27FC236}">
                  <a16:creationId xmlns:a16="http://schemas.microsoft.com/office/drawing/2014/main" xmlns="" id="{E61BC379-661F-432C-85B8-90C23FF9CB23}"/>
                </a:ext>
              </a:extLst>
            </p:cNvPr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8970919" y="4697105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32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6879931" y="505389"/>
            <a:ext cx="50233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B2246E"/>
                </a:solidFill>
              </a:rPr>
              <a:t>Nombre </a:t>
            </a:r>
            <a:r>
              <a:rPr lang="es-CO" b="1" dirty="0" err="1" smtClean="0">
                <a:solidFill>
                  <a:srgbClr val="B2246E"/>
                </a:solidFill>
              </a:rPr>
              <a:t>Scrum</a:t>
            </a:r>
            <a:r>
              <a:rPr lang="es-CO" b="1" dirty="0" smtClean="0">
                <a:solidFill>
                  <a:srgbClr val="B2246E"/>
                </a:solidFill>
              </a:rPr>
              <a:t>:</a:t>
            </a:r>
            <a:endParaRPr lang="es-CO" b="1" dirty="0">
              <a:solidFill>
                <a:srgbClr val="B2246E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869443" y="1103421"/>
            <a:ext cx="50233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B2246E"/>
                </a:solidFill>
              </a:rPr>
              <a:t>Nombre PO:</a:t>
            </a:r>
            <a:endParaRPr lang="es-CO" b="1" dirty="0">
              <a:solidFill>
                <a:srgbClr val="B224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366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Sprint </a:t>
            </a:r>
            <a:r>
              <a:rPr lang="es-CO" b="1" dirty="0" smtClean="0"/>
              <a:t>1: </a:t>
            </a:r>
            <a:r>
              <a:rPr lang="es-CO" dirty="0" smtClean="0"/>
              <a:t>Definir </a:t>
            </a:r>
            <a:r>
              <a:rPr lang="es-CO" dirty="0"/>
              <a:t>3 ejes temáticos para el programa o proyecto de adopción de TI y canales digitales propuesto</a:t>
            </a:r>
            <a:br>
              <a:rPr lang="es-CO" dirty="0"/>
            </a:br>
            <a:endParaRPr lang="es-CO" dirty="0"/>
          </a:p>
        </p:txBody>
      </p:sp>
      <p:sp>
        <p:nvSpPr>
          <p:cNvPr id="2" name="Triángulo rectángulo 1"/>
          <p:cNvSpPr/>
          <p:nvPr/>
        </p:nvSpPr>
        <p:spPr>
          <a:xfrm rot="5400000">
            <a:off x="-76204" y="2309825"/>
            <a:ext cx="1638303" cy="148590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C000"/>
                </a:solidFill>
              </a:rPr>
              <a:t>Ejemplo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8681388">
            <a:off x="-59918" y="268315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Ejemplo</a:t>
            </a:r>
            <a:endParaRPr lang="es-CO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852" t="13524" r="14570" b="9147"/>
          <a:stretch/>
        </p:blipFill>
        <p:spPr>
          <a:xfrm>
            <a:off x="5515642" y="2614606"/>
            <a:ext cx="5838158" cy="327183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14287" y="3433036"/>
            <a:ext cx="368883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Programa Una Aventura Digital</a:t>
            </a:r>
          </a:p>
          <a:p>
            <a:endParaRPr lang="es-CO" dirty="0"/>
          </a:p>
          <a:p>
            <a:endParaRPr lang="es-CO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CO" sz="1600" dirty="0" smtClean="0">
                <a:solidFill>
                  <a:schemeClr val="bg2">
                    <a:lumMod val="75000"/>
                  </a:schemeClr>
                </a:solidFill>
              </a:rPr>
              <a:t>Descubriendo el mundo digital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 smtClean="0">
                <a:solidFill>
                  <a:schemeClr val="bg2">
                    <a:lumMod val="75000"/>
                  </a:schemeClr>
                </a:solidFill>
              </a:rPr>
              <a:t>¿Para qué sirve la tecnología?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1600" dirty="0" smtClean="0">
                <a:solidFill>
                  <a:schemeClr val="bg2">
                    <a:lumMod val="75000"/>
                  </a:schemeClr>
                </a:solidFill>
              </a:rPr>
              <a:t>Creación de contenidos digitales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>
              <a:solidFill>
                <a:schemeClr val="bg2">
                  <a:lumMod val="75000"/>
                </a:schemeClr>
              </a:solidFill>
            </a:endParaRPr>
          </a:p>
          <a:p>
            <a:endParaRPr lang="es-CO" sz="1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66813" y="5925109"/>
            <a:ext cx="10793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Invita a los emprendedores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y microempresarios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a tener 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confianza hacia al uso de la tecnología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y conocer los </a:t>
            </a: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beneficios que genera en sus vidas y negocios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, a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través de </a:t>
            </a:r>
            <a:r>
              <a:rPr lang="es-ES" sz="1600" dirty="0" smtClean="0">
                <a:solidFill>
                  <a:schemeClr val="bg2">
                    <a:lumMod val="75000"/>
                  </a:schemeClr>
                </a:solidFill>
              </a:rPr>
              <a:t>historias de </a:t>
            </a:r>
            <a:r>
              <a:rPr lang="es-ES" sz="1600" dirty="0">
                <a:solidFill>
                  <a:schemeClr val="bg2">
                    <a:lumMod val="75000"/>
                  </a:schemeClr>
                </a:solidFill>
              </a:rPr>
              <a:t>fácil entendimiento y lenguaje apropiado.</a:t>
            </a:r>
            <a:endParaRPr lang="es-CO" sz="1600" dirty="0">
              <a:solidFill>
                <a:schemeClr val="bg2">
                  <a:lumMod val="75000"/>
                </a:schemeClr>
              </a:solidFill>
            </a:endParaRPr>
          </a:p>
          <a:p>
            <a:endParaRPr lang="es-CO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7366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Sprint </a:t>
            </a:r>
            <a:r>
              <a:rPr lang="es-CO" b="1" dirty="0" smtClean="0"/>
              <a:t>1: </a:t>
            </a:r>
            <a:r>
              <a:rPr lang="es-CO" dirty="0" smtClean="0"/>
              <a:t>Definir </a:t>
            </a:r>
            <a:r>
              <a:rPr lang="es-CO" dirty="0"/>
              <a:t>3 ejes temáticos para el programa o proyecto de adopción de TI y canales digitales propuesto</a:t>
            </a:r>
            <a:br>
              <a:rPr lang="es-CO" dirty="0"/>
            </a:b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1719262" y="2389472"/>
            <a:ext cx="3086100" cy="287178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Nombre programa:</a:t>
            </a:r>
          </a:p>
          <a:p>
            <a:pPr algn="ctr"/>
            <a:endParaRPr lang="es-CO" b="1" dirty="0">
              <a:solidFill>
                <a:srgbClr val="E50BCB"/>
              </a:solidFill>
            </a:endParaRPr>
          </a:p>
          <a:p>
            <a:pPr algn="ctr"/>
            <a:endParaRPr lang="es-CO" b="1" dirty="0" smtClean="0">
              <a:solidFill>
                <a:srgbClr val="E50BCB"/>
              </a:solidFill>
            </a:endParaRPr>
          </a:p>
          <a:p>
            <a:pPr algn="ctr"/>
            <a:r>
              <a:rPr lang="es-CO" b="1" dirty="0" smtClean="0">
                <a:solidFill>
                  <a:srgbClr val="E50BCB"/>
                </a:solidFill>
              </a:rPr>
              <a:t>Temas:</a:t>
            </a:r>
            <a:endParaRPr lang="es-CO" b="1" dirty="0">
              <a:solidFill>
                <a:srgbClr val="E50BCB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19262" y="5429252"/>
            <a:ext cx="8853488" cy="124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Dirigido 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E50BCB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97" y="2389472"/>
            <a:ext cx="3685843" cy="245745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136621" y="481834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Incluir foto o imagen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6272213" y="2303746"/>
            <a:ext cx="3957637" cy="28575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4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10236066" y="5145088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15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55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09638" y="12317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Sprint 2: </a:t>
            </a:r>
            <a:r>
              <a:rPr lang="es-CO" dirty="0"/>
              <a:t>Diseñe un personaje empático animado que pueda acompañar a los empresarios en la adopción de las nuevas TI y canales digitales </a:t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2" name="Triángulo rectángulo 1"/>
          <p:cNvSpPr/>
          <p:nvPr/>
        </p:nvSpPr>
        <p:spPr>
          <a:xfrm rot="5400000">
            <a:off x="-76204" y="3052780"/>
            <a:ext cx="1638303" cy="148590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C000"/>
                </a:solidFill>
              </a:rPr>
              <a:t>Ejemplo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8681388">
            <a:off x="-59918" y="3426108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Ejemplo</a:t>
            </a:r>
            <a:endParaRPr lang="es-CO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2887" t="14631" r="12430" b="12846"/>
          <a:stretch/>
        </p:blipFill>
        <p:spPr>
          <a:xfrm rot="20894413">
            <a:off x="9396884" y="3599412"/>
            <a:ext cx="2480916" cy="135450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 rot="20866874">
            <a:off x="9381903" y="3170643"/>
            <a:ext cx="2207472" cy="38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B2246E"/>
                </a:solidFill>
              </a:rPr>
              <a:t>Mateo y Rafael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/>
          <a:srcRect l="12598" t="12297" r="12774" b="13104"/>
          <a:stretch/>
        </p:blipFill>
        <p:spPr>
          <a:xfrm>
            <a:off x="365708" y="4523101"/>
            <a:ext cx="2144719" cy="120536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79849" y="4109743"/>
            <a:ext cx="223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B2246E"/>
                </a:solidFill>
              </a:rPr>
              <a:t>María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2855931" y="3158523"/>
            <a:ext cx="2658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Vive y trabaja en </a:t>
            </a:r>
            <a:r>
              <a:rPr lang="es-CO" sz="1200" dirty="0" err="1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Gachancipa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, </a:t>
            </a:r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Boyacá 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50 años (33+27% muestra)</a:t>
            </a:r>
          </a:p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Mujer – casada</a:t>
            </a:r>
          </a:p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Tiene 3 hijos</a:t>
            </a:r>
          </a:p>
          <a:p>
            <a:endParaRPr lang="es-CO" sz="12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2780781" y="2652294"/>
            <a:ext cx="2717748" cy="344378"/>
          </a:xfrm>
          <a:prstGeom prst="roundRect">
            <a:avLst>
              <a:gd name="adj" fmla="val 11539"/>
            </a:avLst>
          </a:prstGeom>
          <a:solidFill>
            <a:srgbClr val="57006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33" name="CuadroTexto 32"/>
          <p:cNvSpPr txBox="1"/>
          <p:nvPr/>
        </p:nvSpPr>
        <p:spPr>
          <a:xfrm>
            <a:off x="3213635" y="2691294"/>
            <a:ext cx="166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Myriad Pro" panose="020B0503030403020204" pitchFamily="34" charset="0"/>
              </a:rPr>
              <a:t>Datos demográficos</a:t>
            </a:r>
            <a:endParaRPr lang="es-CO" sz="12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Freeform 305"/>
          <p:cNvSpPr>
            <a:spLocks noEditPoints="1"/>
          </p:cNvSpPr>
          <p:nvPr/>
        </p:nvSpPr>
        <p:spPr bwMode="auto">
          <a:xfrm>
            <a:off x="3002736" y="2729522"/>
            <a:ext cx="137915" cy="132878"/>
          </a:xfrm>
          <a:custGeom>
            <a:avLst/>
            <a:gdLst>
              <a:gd name="T0" fmla="*/ 69 w 72"/>
              <a:gd name="T1" fmla="*/ 34 h 58"/>
              <a:gd name="T2" fmla="*/ 68 w 72"/>
              <a:gd name="T3" fmla="*/ 34 h 58"/>
              <a:gd name="T4" fmla="*/ 68 w 72"/>
              <a:gd name="T5" fmla="*/ 34 h 58"/>
              <a:gd name="T6" fmla="*/ 67 w 72"/>
              <a:gd name="T7" fmla="*/ 34 h 58"/>
              <a:gd name="T8" fmla="*/ 36 w 72"/>
              <a:gd name="T9" fmla="*/ 8 h 58"/>
              <a:gd name="T10" fmla="*/ 6 w 72"/>
              <a:gd name="T11" fmla="*/ 34 h 58"/>
              <a:gd name="T12" fmla="*/ 5 w 72"/>
              <a:gd name="T13" fmla="*/ 34 h 58"/>
              <a:gd name="T14" fmla="*/ 4 w 72"/>
              <a:gd name="T15" fmla="*/ 34 h 58"/>
              <a:gd name="T16" fmla="*/ 1 w 72"/>
              <a:gd name="T17" fmla="*/ 31 h 58"/>
              <a:gd name="T18" fmla="*/ 1 w 72"/>
              <a:gd name="T19" fmla="*/ 29 h 58"/>
              <a:gd name="T20" fmla="*/ 33 w 72"/>
              <a:gd name="T21" fmla="*/ 2 h 58"/>
              <a:gd name="T22" fmla="*/ 40 w 72"/>
              <a:gd name="T23" fmla="*/ 2 h 58"/>
              <a:gd name="T24" fmla="*/ 51 w 72"/>
              <a:gd name="T25" fmla="*/ 11 h 58"/>
              <a:gd name="T26" fmla="*/ 51 w 72"/>
              <a:gd name="T27" fmla="*/ 2 h 58"/>
              <a:gd name="T28" fmla="*/ 52 w 72"/>
              <a:gd name="T29" fmla="*/ 1 h 58"/>
              <a:gd name="T30" fmla="*/ 61 w 72"/>
              <a:gd name="T31" fmla="*/ 1 h 58"/>
              <a:gd name="T32" fmla="*/ 62 w 72"/>
              <a:gd name="T33" fmla="*/ 2 h 58"/>
              <a:gd name="T34" fmla="*/ 62 w 72"/>
              <a:gd name="T35" fmla="*/ 20 h 58"/>
              <a:gd name="T36" fmla="*/ 72 w 72"/>
              <a:gd name="T37" fmla="*/ 29 h 58"/>
              <a:gd name="T38" fmla="*/ 72 w 72"/>
              <a:gd name="T39" fmla="*/ 31 h 58"/>
              <a:gd name="T40" fmla="*/ 69 w 72"/>
              <a:gd name="T41" fmla="*/ 34 h 58"/>
              <a:gd name="T42" fmla="*/ 62 w 72"/>
              <a:gd name="T43" fmla="*/ 55 h 58"/>
              <a:gd name="T44" fmla="*/ 59 w 72"/>
              <a:gd name="T45" fmla="*/ 58 h 58"/>
              <a:gd name="T46" fmla="*/ 42 w 72"/>
              <a:gd name="T47" fmla="*/ 58 h 58"/>
              <a:gd name="T48" fmla="*/ 42 w 72"/>
              <a:gd name="T49" fmla="*/ 41 h 58"/>
              <a:gd name="T50" fmla="*/ 31 w 72"/>
              <a:gd name="T51" fmla="*/ 41 h 58"/>
              <a:gd name="T52" fmla="*/ 31 w 72"/>
              <a:gd name="T53" fmla="*/ 58 h 58"/>
              <a:gd name="T54" fmla="*/ 14 w 72"/>
              <a:gd name="T55" fmla="*/ 58 h 58"/>
              <a:gd name="T56" fmla="*/ 11 w 72"/>
              <a:gd name="T57" fmla="*/ 55 h 58"/>
              <a:gd name="T58" fmla="*/ 11 w 72"/>
              <a:gd name="T59" fmla="*/ 34 h 58"/>
              <a:gd name="T60" fmla="*/ 11 w 72"/>
              <a:gd name="T61" fmla="*/ 33 h 58"/>
              <a:gd name="T62" fmla="*/ 36 w 72"/>
              <a:gd name="T63" fmla="*/ 12 h 58"/>
              <a:gd name="T64" fmla="*/ 62 w 72"/>
              <a:gd name="T65" fmla="*/ 33 h 58"/>
              <a:gd name="T66" fmla="*/ 62 w 72"/>
              <a:gd name="T67" fmla="*/ 34 h 58"/>
              <a:gd name="T68" fmla="*/ 62 w 72"/>
              <a:gd name="T69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58">
                <a:moveTo>
                  <a:pt x="69" y="34"/>
                </a:move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6" y="8"/>
                  <a:pt x="36" y="8"/>
                  <a:pt x="36" y="8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0"/>
                  <a:pt x="0" y="29"/>
                  <a:pt x="1" y="29"/>
                </a:cubicBezTo>
                <a:cubicBezTo>
                  <a:pt x="33" y="2"/>
                  <a:pt x="33" y="2"/>
                  <a:pt x="33" y="2"/>
                </a:cubicBezTo>
                <a:cubicBezTo>
                  <a:pt x="35" y="0"/>
                  <a:pt x="38" y="0"/>
                  <a:pt x="40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1"/>
                  <a:pt x="52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2" y="2"/>
                  <a:pt x="62" y="2"/>
                </a:cubicBezTo>
                <a:cubicBezTo>
                  <a:pt x="62" y="20"/>
                  <a:pt x="62" y="20"/>
                  <a:pt x="62" y="20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1"/>
                </a:cubicBezTo>
                <a:lnTo>
                  <a:pt x="69" y="34"/>
                </a:lnTo>
                <a:close/>
                <a:moveTo>
                  <a:pt x="62" y="55"/>
                </a:moveTo>
                <a:cubicBezTo>
                  <a:pt x="62" y="56"/>
                  <a:pt x="61" y="58"/>
                  <a:pt x="59" y="58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41"/>
                  <a:pt x="42" y="41"/>
                  <a:pt x="42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58"/>
                  <a:pt x="31" y="58"/>
                  <a:pt x="31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2" y="58"/>
                  <a:pt x="11" y="56"/>
                  <a:pt x="11" y="55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3"/>
                  <a:pt x="11" y="33"/>
                  <a:pt x="11" y="33"/>
                </a:cubicBezTo>
                <a:cubicBezTo>
                  <a:pt x="36" y="12"/>
                  <a:pt x="36" y="12"/>
                  <a:pt x="36" y="12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4"/>
                  <a:pt x="62" y="34"/>
                  <a:pt x="62" y="34"/>
                </a:cubicBezTo>
                <a:lnTo>
                  <a:pt x="62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826106" y="4950409"/>
            <a:ext cx="2693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Restaurante con diferentes menús: Típicos, Orgánicos y </a:t>
            </a:r>
            <a:r>
              <a:rPr lang="es-CO" sz="1200" dirty="0" err="1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Corrientazo</a:t>
            </a:r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. </a:t>
            </a:r>
          </a:p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El negocio lo tiene hace más de 15 años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2826105" y="4523101"/>
            <a:ext cx="2672424" cy="329424"/>
          </a:xfrm>
          <a:prstGeom prst="roundRect">
            <a:avLst>
              <a:gd name="adj" fmla="val 11539"/>
            </a:avLst>
          </a:prstGeom>
          <a:solidFill>
            <a:srgbClr val="57006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7" name="CuadroTexto 36"/>
          <p:cNvSpPr txBox="1"/>
          <p:nvPr/>
        </p:nvSpPr>
        <p:spPr>
          <a:xfrm>
            <a:off x="3258959" y="4567772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Myriad Pro" panose="020B0503030403020204" pitchFamily="34" charset="0"/>
              </a:rPr>
              <a:t>Actividad Económica</a:t>
            </a:r>
            <a:endParaRPr lang="es-CO" sz="12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8" name="Freeform 89"/>
          <p:cNvSpPr>
            <a:spLocks noEditPoints="1"/>
          </p:cNvSpPr>
          <p:nvPr/>
        </p:nvSpPr>
        <p:spPr bwMode="auto">
          <a:xfrm>
            <a:off x="3062559" y="4615074"/>
            <a:ext cx="138203" cy="134645"/>
          </a:xfrm>
          <a:custGeom>
            <a:avLst/>
            <a:gdLst>
              <a:gd name="T0" fmla="*/ 63 w 63"/>
              <a:gd name="T1" fmla="*/ 36 h 63"/>
              <a:gd name="T2" fmla="*/ 62 w 63"/>
              <a:gd name="T3" fmla="*/ 37 h 63"/>
              <a:gd name="T4" fmla="*/ 54 w 63"/>
              <a:gd name="T5" fmla="*/ 38 h 63"/>
              <a:gd name="T6" fmla="*/ 52 w 63"/>
              <a:gd name="T7" fmla="*/ 42 h 63"/>
              <a:gd name="T8" fmla="*/ 57 w 63"/>
              <a:gd name="T9" fmla="*/ 48 h 63"/>
              <a:gd name="T10" fmla="*/ 57 w 63"/>
              <a:gd name="T11" fmla="*/ 49 h 63"/>
              <a:gd name="T12" fmla="*/ 57 w 63"/>
              <a:gd name="T13" fmla="*/ 50 h 63"/>
              <a:gd name="T14" fmla="*/ 49 w 63"/>
              <a:gd name="T15" fmla="*/ 57 h 63"/>
              <a:gd name="T16" fmla="*/ 48 w 63"/>
              <a:gd name="T17" fmla="*/ 57 h 63"/>
              <a:gd name="T18" fmla="*/ 42 w 63"/>
              <a:gd name="T19" fmla="*/ 52 h 63"/>
              <a:gd name="T20" fmla="*/ 38 w 63"/>
              <a:gd name="T21" fmla="*/ 54 h 63"/>
              <a:gd name="T22" fmla="*/ 37 w 63"/>
              <a:gd name="T23" fmla="*/ 61 h 63"/>
              <a:gd name="T24" fmla="*/ 36 w 63"/>
              <a:gd name="T25" fmla="*/ 63 h 63"/>
              <a:gd name="T26" fmla="*/ 27 w 63"/>
              <a:gd name="T27" fmla="*/ 63 h 63"/>
              <a:gd name="T28" fmla="*/ 25 w 63"/>
              <a:gd name="T29" fmla="*/ 61 h 63"/>
              <a:gd name="T30" fmla="*/ 24 w 63"/>
              <a:gd name="T31" fmla="*/ 54 h 63"/>
              <a:gd name="T32" fmla="*/ 20 w 63"/>
              <a:gd name="T33" fmla="*/ 52 h 63"/>
              <a:gd name="T34" fmla="*/ 15 w 63"/>
              <a:gd name="T35" fmla="*/ 57 h 63"/>
              <a:gd name="T36" fmla="*/ 14 w 63"/>
              <a:gd name="T37" fmla="*/ 57 h 63"/>
              <a:gd name="T38" fmla="*/ 13 w 63"/>
              <a:gd name="T39" fmla="*/ 57 h 63"/>
              <a:gd name="T40" fmla="*/ 6 w 63"/>
              <a:gd name="T41" fmla="*/ 50 h 63"/>
              <a:gd name="T42" fmla="*/ 6 w 63"/>
              <a:gd name="T43" fmla="*/ 49 h 63"/>
              <a:gd name="T44" fmla="*/ 6 w 63"/>
              <a:gd name="T45" fmla="*/ 48 h 63"/>
              <a:gd name="T46" fmla="*/ 10 w 63"/>
              <a:gd name="T47" fmla="*/ 42 h 63"/>
              <a:gd name="T48" fmla="*/ 9 w 63"/>
              <a:gd name="T49" fmla="*/ 38 h 63"/>
              <a:gd name="T50" fmla="*/ 1 w 63"/>
              <a:gd name="T51" fmla="*/ 37 h 63"/>
              <a:gd name="T52" fmla="*/ 0 w 63"/>
              <a:gd name="T53" fmla="*/ 36 h 63"/>
              <a:gd name="T54" fmla="*/ 0 w 63"/>
              <a:gd name="T55" fmla="*/ 26 h 63"/>
              <a:gd name="T56" fmla="*/ 1 w 63"/>
              <a:gd name="T57" fmla="*/ 25 h 63"/>
              <a:gd name="T58" fmla="*/ 9 w 63"/>
              <a:gd name="T59" fmla="*/ 24 h 63"/>
              <a:gd name="T60" fmla="*/ 10 w 63"/>
              <a:gd name="T61" fmla="*/ 20 h 63"/>
              <a:gd name="T62" fmla="*/ 6 w 63"/>
              <a:gd name="T63" fmla="*/ 14 h 63"/>
              <a:gd name="T64" fmla="*/ 5 w 63"/>
              <a:gd name="T65" fmla="*/ 13 h 63"/>
              <a:gd name="T66" fmla="*/ 6 w 63"/>
              <a:gd name="T67" fmla="*/ 13 h 63"/>
              <a:gd name="T68" fmla="*/ 14 w 63"/>
              <a:gd name="T69" fmla="*/ 5 h 63"/>
              <a:gd name="T70" fmla="*/ 15 w 63"/>
              <a:gd name="T71" fmla="*/ 6 h 63"/>
              <a:gd name="T72" fmla="*/ 20 w 63"/>
              <a:gd name="T73" fmla="*/ 10 h 63"/>
              <a:gd name="T74" fmla="*/ 24 w 63"/>
              <a:gd name="T75" fmla="*/ 8 h 63"/>
              <a:gd name="T76" fmla="*/ 25 w 63"/>
              <a:gd name="T77" fmla="*/ 1 h 63"/>
              <a:gd name="T78" fmla="*/ 27 w 63"/>
              <a:gd name="T79" fmla="*/ 0 h 63"/>
              <a:gd name="T80" fmla="*/ 36 w 63"/>
              <a:gd name="T81" fmla="*/ 0 h 63"/>
              <a:gd name="T82" fmla="*/ 37 w 63"/>
              <a:gd name="T83" fmla="*/ 1 h 63"/>
              <a:gd name="T84" fmla="*/ 38 w 63"/>
              <a:gd name="T85" fmla="*/ 8 h 63"/>
              <a:gd name="T86" fmla="*/ 42 w 63"/>
              <a:gd name="T87" fmla="*/ 10 h 63"/>
              <a:gd name="T88" fmla="*/ 48 w 63"/>
              <a:gd name="T89" fmla="*/ 6 h 63"/>
              <a:gd name="T90" fmla="*/ 49 w 63"/>
              <a:gd name="T91" fmla="*/ 5 h 63"/>
              <a:gd name="T92" fmla="*/ 50 w 63"/>
              <a:gd name="T93" fmla="*/ 6 h 63"/>
              <a:gd name="T94" fmla="*/ 57 w 63"/>
              <a:gd name="T95" fmla="*/ 13 h 63"/>
              <a:gd name="T96" fmla="*/ 57 w 63"/>
              <a:gd name="T97" fmla="*/ 13 h 63"/>
              <a:gd name="T98" fmla="*/ 57 w 63"/>
              <a:gd name="T99" fmla="*/ 14 h 63"/>
              <a:gd name="T100" fmla="*/ 52 w 63"/>
              <a:gd name="T101" fmla="*/ 20 h 63"/>
              <a:gd name="T102" fmla="*/ 54 w 63"/>
              <a:gd name="T103" fmla="*/ 24 h 63"/>
              <a:gd name="T104" fmla="*/ 61 w 63"/>
              <a:gd name="T105" fmla="*/ 25 h 63"/>
              <a:gd name="T106" fmla="*/ 63 w 63"/>
              <a:gd name="T107" fmla="*/ 27 h 63"/>
              <a:gd name="T108" fmla="*/ 63 w 63"/>
              <a:gd name="T109" fmla="*/ 36 h 63"/>
              <a:gd name="T110" fmla="*/ 31 w 63"/>
              <a:gd name="T111" fmla="*/ 21 h 63"/>
              <a:gd name="T112" fmla="*/ 21 w 63"/>
              <a:gd name="T113" fmla="*/ 31 h 63"/>
              <a:gd name="T114" fmla="*/ 31 w 63"/>
              <a:gd name="T115" fmla="*/ 42 h 63"/>
              <a:gd name="T116" fmla="*/ 42 w 63"/>
              <a:gd name="T117" fmla="*/ 31 h 63"/>
              <a:gd name="T118" fmla="*/ 31 w 63"/>
              <a:gd name="T119" fmla="*/ 2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" h="63">
                <a:moveTo>
                  <a:pt x="63" y="36"/>
                </a:moveTo>
                <a:cubicBezTo>
                  <a:pt x="63" y="36"/>
                  <a:pt x="62" y="37"/>
                  <a:pt x="62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0"/>
                  <a:pt x="53" y="41"/>
                  <a:pt x="52" y="42"/>
                </a:cubicBezTo>
                <a:cubicBezTo>
                  <a:pt x="54" y="44"/>
                  <a:pt x="55" y="46"/>
                  <a:pt x="57" y="48"/>
                </a:cubicBezTo>
                <a:cubicBezTo>
                  <a:pt x="57" y="48"/>
                  <a:pt x="57" y="48"/>
                  <a:pt x="57" y="49"/>
                </a:cubicBezTo>
                <a:cubicBezTo>
                  <a:pt x="57" y="49"/>
                  <a:pt x="57" y="49"/>
                  <a:pt x="57" y="50"/>
                </a:cubicBezTo>
                <a:cubicBezTo>
                  <a:pt x="56" y="51"/>
                  <a:pt x="50" y="57"/>
                  <a:pt x="49" y="57"/>
                </a:cubicBezTo>
                <a:cubicBezTo>
                  <a:pt x="49" y="57"/>
                  <a:pt x="48" y="57"/>
                  <a:pt x="48" y="57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3"/>
                  <a:pt x="40" y="53"/>
                  <a:pt x="38" y="54"/>
                </a:cubicBezTo>
                <a:cubicBezTo>
                  <a:pt x="38" y="56"/>
                  <a:pt x="38" y="59"/>
                  <a:pt x="37" y="61"/>
                </a:cubicBezTo>
                <a:cubicBezTo>
                  <a:pt x="37" y="62"/>
                  <a:pt x="37" y="63"/>
                  <a:pt x="36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6" y="63"/>
                  <a:pt x="25" y="62"/>
                  <a:pt x="25" y="61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3"/>
                  <a:pt x="22" y="53"/>
                  <a:pt x="20" y="52"/>
                </a:cubicBezTo>
                <a:cubicBezTo>
                  <a:pt x="15" y="57"/>
                  <a:pt x="15" y="57"/>
                  <a:pt x="15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0" y="55"/>
                  <a:pt x="8" y="52"/>
                  <a:pt x="6" y="50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6"/>
                  <a:pt x="9" y="44"/>
                  <a:pt x="10" y="42"/>
                </a:cubicBezTo>
                <a:cubicBezTo>
                  <a:pt x="10" y="41"/>
                  <a:pt x="9" y="40"/>
                  <a:pt x="9" y="38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6"/>
                  <a:pt x="0" y="3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5"/>
                  <a:pt x="1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3"/>
                  <a:pt x="10" y="21"/>
                  <a:pt x="10" y="20"/>
                </a:cubicBezTo>
                <a:cubicBezTo>
                  <a:pt x="9" y="18"/>
                  <a:pt x="7" y="16"/>
                  <a:pt x="6" y="14"/>
                </a:cubicBezTo>
                <a:cubicBezTo>
                  <a:pt x="6" y="14"/>
                  <a:pt x="5" y="14"/>
                  <a:pt x="5" y="13"/>
                </a:cubicBezTo>
                <a:cubicBezTo>
                  <a:pt x="5" y="13"/>
                  <a:pt x="6" y="13"/>
                  <a:pt x="6" y="13"/>
                </a:cubicBezTo>
                <a:cubicBezTo>
                  <a:pt x="7" y="11"/>
                  <a:pt x="12" y="5"/>
                  <a:pt x="14" y="5"/>
                </a:cubicBezTo>
                <a:cubicBezTo>
                  <a:pt x="14" y="5"/>
                  <a:pt x="14" y="5"/>
                  <a:pt x="15" y="6"/>
                </a:cubicBezTo>
                <a:cubicBezTo>
                  <a:pt x="20" y="10"/>
                  <a:pt x="20" y="10"/>
                  <a:pt x="20" y="10"/>
                </a:cubicBezTo>
                <a:cubicBezTo>
                  <a:pt x="22" y="9"/>
                  <a:pt x="23" y="9"/>
                  <a:pt x="24" y="8"/>
                </a:cubicBezTo>
                <a:cubicBezTo>
                  <a:pt x="24" y="6"/>
                  <a:pt x="25" y="3"/>
                  <a:pt x="25" y="1"/>
                </a:cubicBezTo>
                <a:cubicBezTo>
                  <a:pt x="25" y="0"/>
                  <a:pt x="26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7" y="0"/>
                  <a:pt x="37" y="0"/>
                  <a:pt x="37" y="1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9"/>
                  <a:pt x="41" y="9"/>
                  <a:pt x="42" y="1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5"/>
                  <a:pt x="49" y="5"/>
                  <a:pt x="49" y="5"/>
                </a:cubicBezTo>
                <a:cubicBezTo>
                  <a:pt x="49" y="5"/>
                  <a:pt x="50" y="5"/>
                  <a:pt x="50" y="6"/>
                </a:cubicBezTo>
                <a:cubicBezTo>
                  <a:pt x="52" y="8"/>
                  <a:pt x="55" y="10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4"/>
                  <a:pt x="57" y="14"/>
                  <a:pt x="57" y="14"/>
                </a:cubicBezTo>
                <a:cubicBezTo>
                  <a:pt x="55" y="16"/>
                  <a:pt x="54" y="18"/>
                  <a:pt x="52" y="20"/>
                </a:cubicBezTo>
                <a:cubicBezTo>
                  <a:pt x="53" y="21"/>
                  <a:pt x="54" y="23"/>
                  <a:pt x="54" y="24"/>
                </a:cubicBezTo>
                <a:cubicBezTo>
                  <a:pt x="61" y="25"/>
                  <a:pt x="61" y="25"/>
                  <a:pt x="61" y="25"/>
                </a:cubicBezTo>
                <a:cubicBezTo>
                  <a:pt x="62" y="25"/>
                  <a:pt x="63" y="26"/>
                  <a:pt x="63" y="27"/>
                </a:cubicBezTo>
                <a:lnTo>
                  <a:pt x="63" y="36"/>
                </a:lnTo>
                <a:close/>
                <a:moveTo>
                  <a:pt x="31" y="21"/>
                </a:moveTo>
                <a:cubicBezTo>
                  <a:pt x="25" y="21"/>
                  <a:pt x="21" y="25"/>
                  <a:pt x="21" y="31"/>
                </a:cubicBezTo>
                <a:cubicBezTo>
                  <a:pt x="21" y="37"/>
                  <a:pt x="25" y="42"/>
                  <a:pt x="31" y="42"/>
                </a:cubicBezTo>
                <a:cubicBezTo>
                  <a:pt x="37" y="42"/>
                  <a:pt x="42" y="37"/>
                  <a:pt x="42" y="31"/>
                </a:cubicBezTo>
                <a:cubicBezTo>
                  <a:pt x="42" y="25"/>
                  <a:pt x="37" y="21"/>
                  <a:pt x="31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Rectángulo redondeado 38"/>
          <p:cNvSpPr/>
          <p:nvPr/>
        </p:nvSpPr>
        <p:spPr>
          <a:xfrm>
            <a:off x="6021300" y="2671922"/>
            <a:ext cx="2516616" cy="324750"/>
          </a:xfrm>
          <a:prstGeom prst="roundRect">
            <a:avLst>
              <a:gd name="adj" fmla="val 11539"/>
            </a:avLst>
          </a:prstGeom>
          <a:solidFill>
            <a:srgbClr val="57006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0" name="CuadroTexto 39"/>
          <p:cNvSpPr txBox="1"/>
          <p:nvPr/>
        </p:nvSpPr>
        <p:spPr>
          <a:xfrm>
            <a:off x="6543567" y="2710922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Myriad Pro" panose="020B0503030403020204" pitchFamily="34" charset="0"/>
              </a:rPr>
              <a:t>Actividades Offline</a:t>
            </a:r>
            <a:endParaRPr lang="es-CO" sz="12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021300" y="3076335"/>
            <a:ext cx="301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Esta dedicada 100% al negocio. </a:t>
            </a:r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Su hijo le ayuda con el correo electrónico y le creo redes sociales.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Hace sus pagos de recibos públicos, consignaciones en efectivo y pago a proveedores, en ventanilla en el banco.</a:t>
            </a:r>
          </a:p>
        </p:txBody>
      </p:sp>
      <p:sp>
        <p:nvSpPr>
          <p:cNvPr id="42" name="Freeform 147"/>
          <p:cNvSpPr>
            <a:spLocks noEditPoints="1"/>
          </p:cNvSpPr>
          <p:nvPr/>
        </p:nvSpPr>
        <p:spPr bwMode="auto">
          <a:xfrm>
            <a:off x="6331831" y="2751585"/>
            <a:ext cx="153539" cy="146081"/>
          </a:xfrm>
          <a:custGeom>
            <a:avLst/>
            <a:gdLst>
              <a:gd name="T0" fmla="*/ 59 w 59"/>
              <a:gd name="T1" fmla="*/ 30 h 59"/>
              <a:gd name="T2" fmla="*/ 29 w 59"/>
              <a:gd name="T3" fmla="*/ 59 h 59"/>
              <a:gd name="T4" fmla="*/ 0 w 59"/>
              <a:gd name="T5" fmla="*/ 30 h 59"/>
              <a:gd name="T6" fmla="*/ 29 w 59"/>
              <a:gd name="T7" fmla="*/ 0 h 59"/>
              <a:gd name="T8" fmla="*/ 59 w 59"/>
              <a:gd name="T9" fmla="*/ 30 h 59"/>
              <a:gd name="T10" fmla="*/ 55 w 59"/>
              <a:gd name="T11" fmla="*/ 30 h 59"/>
              <a:gd name="T12" fmla="*/ 55 w 59"/>
              <a:gd name="T13" fmla="*/ 30 h 59"/>
              <a:gd name="T14" fmla="*/ 52 w 59"/>
              <a:gd name="T15" fmla="*/ 32 h 59"/>
              <a:gd name="T16" fmla="*/ 44 w 59"/>
              <a:gd name="T17" fmla="*/ 25 h 59"/>
              <a:gd name="T18" fmla="*/ 46 w 59"/>
              <a:gd name="T19" fmla="*/ 14 h 59"/>
              <a:gd name="T20" fmla="*/ 50 w 59"/>
              <a:gd name="T21" fmla="*/ 15 h 59"/>
              <a:gd name="T22" fmla="*/ 37 w 59"/>
              <a:gd name="T23" fmla="*/ 5 h 59"/>
              <a:gd name="T24" fmla="*/ 39 w 59"/>
              <a:gd name="T25" fmla="*/ 10 h 59"/>
              <a:gd name="T26" fmla="*/ 29 w 59"/>
              <a:gd name="T27" fmla="*/ 15 h 59"/>
              <a:gd name="T28" fmla="*/ 20 w 59"/>
              <a:gd name="T29" fmla="*/ 10 h 59"/>
              <a:gd name="T30" fmla="*/ 22 w 59"/>
              <a:gd name="T31" fmla="*/ 5 h 59"/>
              <a:gd name="T32" fmla="*/ 9 w 59"/>
              <a:gd name="T33" fmla="*/ 15 h 59"/>
              <a:gd name="T34" fmla="*/ 13 w 59"/>
              <a:gd name="T35" fmla="*/ 14 h 59"/>
              <a:gd name="T36" fmla="*/ 15 w 59"/>
              <a:gd name="T37" fmla="*/ 25 h 59"/>
              <a:gd name="T38" fmla="*/ 7 w 59"/>
              <a:gd name="T39" fmla="*/ 32 h 59"/>
              <a:gd name="T40" fmla="*/ 4 w 59"/>
              <a:gd name="T41" fmla="*/ 30 h 59"/>
              <a:gd name="T42" fmla="*/ 4 w 59"/>
              <a:gd name="T43" fmla="*/ 30 h 59"/>
              <a:gd name="T44" fmla="*/ 9 w 59"/>
              <a:gd name="T45" fmla="*/ 45 h 59"/>
              <a:gd name="T46" fmla="*/ 10 w 59"/>
              <a:gd name="T47" fmla="*/ 40 h 59"/>
              <a:gd name="T48" fmla="*/ 21 w 59"/>
              <a:gd name="T49" fmla="*/ 42 h 59"/>
              <a:gd name="T50" fmla="*/ 25 w 59"/>
              <a:gd name="T51" fmla="*/ 52 h 59"/>
              <a:gd name="T52" fmla="*/ 22 w 59"/>
              <a:gd name="T53" fmla="*/ 54 h 59"/>
              <a:gd name="T54" fmla="*/ 29 w 59"/>
              <a:gd name="T55" fmla="*/ 55 h 59"/>
              <a:gd name="T56" fmla="*/ 37 w 59"/>
              <a:gd name="T57" fmla="*/ 54 h 59"/>
              <a:gd name="T58" fmla="*/ 34 w 59"/>
              <a:gd name="T59" fmla="*/ 52 h 59"/>
              <a:gd name="T60" fmla="*/ 38 w 59"/>
              <a:gd name="T61" fmla="*/ 42 h 59"/>
              <a:gd name="T62" fmla="*/ 49 w 59"/>
              <a:gd name="T63" fmla="*/ 40 h 59"/>
              <a:gd name="T64" fmla="*/ 50 w 59"/>
              <a:gd name="T65" fmla="*/ 45 h 59"/>
              <a:gd name="T66" fmla="*/ 55 w 59"/>
              <a:gd name="T67" fmla="*/ 30 h 59"/>
              <a:gd name="T68" fmla="*/ 29 w 59"/>
              <a:gd name="T69" fmla="*/ 20 h 59"/>
              <a:gd name="T70" fmla="*/ 39 w 59"/>
              <a:gd name="T71" fmla="*/ 27 h 59"/>
              <a:gd name="T72" fmla="*/ 35 w 59"/>
              <a:gd name="T73" fmla="*/ 38 h 59"/>
              <a:gd name="T74" fmla="*/ 24 w 59"/>
              <a:gd name="T75" fmla="*/ 38 h 59"/>
              <a:gd name="T76" fmla="*/ 20 w 59"/>
              <a:gd name="T77" fmla="*/ 27 h 59"/>
              <a:gd name="T78" fmla="*/ 29 w 59"/>
              <a:gd name="T79" fmla="*/ 2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" h="59">
                <a:moveTo>
                  <a:pt x="59" y="30"/>
                </a:moveTo>
                <a:cubicBezTo>
                  <a:pt x="59" y="46"/>
                  <a:pt x="46" y="59"/>
                  <a:pt x="29" y="59"/>
                </a:cubicBezTo>
                <a:cubicBezTo>
                  <a:pt x="13" y="59"/>
                  <a:pt x="0" y="46"/>
                  <a:pt x="0" y="30"/>
                </a:cubicBezTo>
                <a:cubicBezTo>
                  <a:pt x="0" y="13"/>
                  <a:pt x="13" y="0"/>
                  <a:pt x="29" y="0"/>
                </a:cubicBezTo>
                <a:cubicBezTo>
                  <a:pt x="46" y="0"/>
                  <a:pt x="59" y="13"/>
                  <a:pt x="59" y="30"/>
                </a:cubicBezTo>
                <a:close/>
                <a:moveTo>
                  <a:pt x="55" y="30"/>
                </a:moveTo>
                <a:cubicBezTo>
                  <a:pt x="55" y="30"/>
                  <a:pt x="55" y="30"/>
                  <a:pt x="55" y="30"/>
                </a:cubicBezTo>
                <a:cubicBezTo>
                  <a:pt x="52" y="32"/>
                  <a:pt x="52" y="32"/>
                  <a:pt x="52" y="32"/>
                </a:cubicBezTo>
                <a:cubicBezTo>
                  <a:pt x="44" y="25"/>
                  <a:pt x="44" y="25"/>
                  <a:pt x="44" y="25"/>
                </a:cubicBezTo>
                <a:cubicBezTo>
                  <a:pt x="46" y="14"/>
                  <a:pt x="46" y="14"/>
                  <a:pt x="46" y="14"/>
                </a:cubicBezTo>
                <a:cubicBezTo>
                  <a:pt x="50" y="15"/>
                  <a:pt x="50" y="15"/>
                  <a:pt x="50" y="15"/>
                </a:cubicBezTo>
                <a:cubicBezTo>
                  <a:pt x="47" y="10"/>
                  <a:pt x="42" y="7"/>
                  <a:pt x="37" y="5"/>
                </a:cubicBezTo>
                <a:cubicBezTo>
                  <a:pt x="39" y="10"/>
                  <a:pt x="39" y="10"/>
                  <a:pt x="39" y="10"/>
                </a:cubicBezTo>
                <a:cubicBezTo>
                  <a:pt x="29" y="15"/>
                  <a:pt x="29" y="15"/>
                  <a:pt x="29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2" y="5"/>
                  <a:pt x="22" y="5"/>
                  <a:pt x="22" y="5"/>
                </a:cubicBezTo>
                <a:cubicBezTo>
                  <a:pt x="16" y="7"/>
                  <a:pt x="12" y="10"/>
                  <a:pt x="9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5" y="25"/>
                  <a:pt x="15" y="25"/>
                  <a:pt x="15" y="25"/>
                </a:cubicBezTo>
                <a:cubicBezTo>
                  <a:pt x="7" y="32"/>
                  <a:pt x="7" y="32"/>
                  <a:pt x="7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5"/>
                  <a:pt x="6" y="40"/>
                  <a:pt x="9" y="45"/>
                </a:cubicBezTo>
                <a:cubicBezTo>
                  <a:pt x="10" y="40"/>
                  <a:pt x="10" y="40"/>
                  <a:pt x="10" y="40"/>
                </a:cubicBezTo>
                <a:cubicBezTo>
                  <a:pt x="21" y="42"/>
                  <a:pt x="21" y="42"/>
                  <a:pt x="21" y="42"/>
                </a:cubicBezTo>
                <a:cubicBezTo>
                  <a:pt x="25" y="52"/>
                  <a:pt x="25" y="52"/>
                  <a:pt x="25" y="52"/>
                </a:cubicBezTo>
                <a:cubicBezTo>
                  <a:pt x="22" y="54"/>
                  <a:pt x="22" y="54"/>
                  <a:pt x="22" y="54"/>
                </a:cubicBezTo>
                <a:cubicBezTo>
                  <a:pt x="24" y="55"/>
                  <a:pt x="27" y="55"/>
                  <a:pt x="29" y="55"/>
                </a:cubicBezTo>
                <a:cubicBezTo>
                  <a:pt x="32" y="55"/>
                  <a:pt x="35" y="55"/>
                  <a:pt x="37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8" y="42"/>
                  <a:pt x="38" y="42"/>
                  <a:pt x="38" y="42"/>
                </a:cubicBezTo>
                <a:cubicBezTo>
                  <a:pt x="49" y="40"/>
                  <a:pt x="49" y="40"/>
                  <a:pt x="49" y="40"/>
                </a:cubicBezTo>
                <a:cubicBezTo>
                  <a:pt x="50" y="45"/>
                  <a:pt x="50" y="45"/>
                  <a:pt x="50" y="45"/>
                </a:cubicBezTo>
                <a:cubicBezTo>
                  <a:pt x="53" y="40"/>
                  <a:pt x="55" y="35"/>
                  <a:pt x="55" y="30"/>
                </a:cubicBezTo>
                <a:close/>
                <a:moveTo>
                  <a:pt x="29" y="20"/>
                </a:moveTo>
                <a:cubicBezTo>
                  <a:pt x="39" y="27"/>
                  <a:pt x="39" y="27"/>
                  <a:pt x="39" y="27"/>
                </a:cubicBezTo>
                <a:cubicBezTo>
                  <a:pt x="35" y="38"/>
                  <a:pt x="35" y="38"/>
                  <a:pt x="35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0" y="27"/>
                  <a:pt x="20" y="27"/>
                  <a:pt x="20" y="27"/>
                </a:cubicBezTo>
                <a:lnTo>
                  <a:pt x="29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Rectángulo redondeado 42"/>
          <p:cNvSpPr/>
          <p:nvPr/>
        </p:nvSpPr>
        <p:spPr>
          <a:xfrm>
            <a:off x="6021300" y="4489197"/>
            <a:ext cx="2516616" cy="324750"/>
          </a:xfrm>
          <a:prstGeom prst="roundRect">
            <a:avLst>
              <a:gd name="adj" fmla="val 11539"/>
            </a:avLst>
          </a:prstGeom>
          <a:solidFill>
            <a:srgbClr val="57006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4" name="CuadroTexto 43"/>
          <p:cNvSpPr txBox="1"/>
          <p:nvPr/>
        </p:nvSpPr>
        <p:spPr>
          <a:xfrm>
            <a:off x="6543567" y="4528197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Necesidades</a:t>
            </a:r>
            <a:endParaRPr lang="es-CO" sz="12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6021299" y="4893610"/>
            <a:ext cx="3263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Desea aprender cómo seguir aprovechando el internet en beneficio de su negocio y así dar a conocer promociones, nuevos productos y compartir las recetas que tanto le han pedido. Su problema es que no sabe cómo hacerlo por sí misma, sin la ayuda de su hijo.</a:t>
            </a:r>
          </a:p>
          <a:p>
            <a:endParaRPr lang="es-CO" sz="12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46" name="Freeform 147"/>
          <p:cNvSpPr>
            <a:spLocks noEditPoints="1"/>
          </p:cNvSpPr>
          <p:nvPr/>
        </p:nvSpPr>
        <p:spPr bwMode="auto">
          <a:xfrm>
            <a:off x="6331831" y="4568860"/>
            <a:ext cx="153539" cy="146081"/>
          </a:xfrm>
          <a:custGeom>
            <a:avLst/>
            <a:gdLst>
              <a:gd name="T0" fmla="*/ 59 w 59"/>
              <a:gd name="T1" fmla="*/ 30 h 59"/>
              <a:gd name="T2" fmla="*/ 29 w 59"/>
              <a:gd name="T3" fmla="*/ 59 h 59"/>
              <a:gd name="T4" fmla="*/ 0 w 59"/>
              <a:gd name="T5" fmla="*/ 30 h 59"/>
              <a:gd name="T6" fmla="*/ 29 w 59"/>
              <a:gd name="T7" fmla="*/ 0 h 59"/>
              <a:gd name="T8" fmla="*/ 59 w 59"/>
              <a:gd name="T9" fmla="*/ 30 h 59"/>
              <a:gd name="T10" fmla="*/ 55 w 59"/>
              <a:gd name="T11" fmla="*/ 30 h 59"/>
              <a:gd name="T12" fmla="*/ 55 w 59"/>
              <a:gd name="T13" fmla="*/ 30 h 59"/>
              <a:gd name="T14" fmla="*/ 52 w 59"/>
              <a:gd name="T15" fmla="*/ 32 h 59"/>
              <a:gd name="T16" fmla="*/ 44 w 59"/>
              <a:gd name="T17" fmla="*/ 25 h 59"/>
              <a:gd name="T18" fmla="*/ 46 w 59"/>
              <a:gd name="T19" fmla="*/ 14 h 59"/>
              <a:gd name="T20" fmla="*/ 50 w 59"/>
              <a:gd name="T21" fmla="*/ 15 h 59"/>
              <a:gd name="T22" fmla="*/ 37 w 59"/>
              <a:gd name="T23" fmla="*/ 5 h 59"/>
              <a:gd name="T24" fmla="*/ 39 w 59"/>
              <a:gd name="T25" fmla="*/ 10 h 59"/>
              <a:gd name="T26" fmla="*/ 29 w 59"/>
              <a:gd name="T27" fmla="*/ 15 h 59"/>
              <a:gd name="T28" fmla="*/ 20 w 59"/>
              <a:gd name="T29" fmla="*/ 10 h 59"/>
              <a:gd name="T30" fmla="*/ 22 w 59"/>
              <a:gd name="T31" fmla="*/ 5 h 59"/>
              <a:gd name="T32" fmla="*/ 9 w 59"/>
              <a:gd name="T33" fmla="*/ 15 h 59"/>
              <a:gd name="T34" fmla="*/ 13 w 59"/>
              <a:gd name="T35" fmla="*/ 14 h 59"/>
              <a:gd name="T36" fmla="*/ 15 w 59"/>
              <a:gd name="T37" fmla="*/ 25 h 59"/>
              <a:gd name="T38" fmla="*/ 7 w 59"/>
              <a:gd name="T39" fmla="*/ 32 h 59"/>
              <a:gd name="T40" fmla="*/ 4 w 59"/>
              <a:gd name="T41" fmla="*/ 30 h 59"/>
              <a:gd name="T42" fmla="*/ 4 w 59"/>
              <a:gd name="T43" fmla="*/ 30 h 59"/>
              <a:gd name="T44" fmla="*/ 9 w 59"/>
              <a:gd name="T45" fmla="*/ 45 h 59"/>
              <a:gd name="T46" fmla="*/ 10 w 59"/>
              <a:gd name="T47" fmla="*/ 40 h 59"/>
              <a:gd name="T48" fmla="*/ 21 w 59"/>
              <a:gd name="T49" fmla="*/ 42 h 59"/>
              <a:gd name="T50" fmla="*/ 25 w 59"/>
              <a:gd name="T51" fmla="*/ 52 h 59"/>
              <a:gd name="T52" fmla="*/ 22 w 59"/>
              <a:gd name="T53" fmla="*/ 54 h 59"/>
              <a:gd name="T54" fmla="*/ 29 w 59"/>
              <a:gd name="T55" fmla="*/ 55 h 59"/>
              <a:gd name="T56" fmla="*/ 37 w 59"/>
              <a:gd name="T57" fmla="*/ 54 h 59"/>
              <a:gd name="T58" fmla="*/ 34 w 59"/>
              <a:gd name="T59" fmla="*/ 52 h 59"/>
              <a:gd name="T60" fmla="*/ 38 w 59"/>
              <a:gd name="T61" fmla="*/ 42 h 59"/>
              <a:gd name="T62" fmla="*/ 49 w 59"/>
              <a:gd name="T63" fmla="*/ 40 h 59"/>
              <a:gd name="T64" fmla="*/ 50 w 59"/>
              <a:gd name="T65" fmla="*/ 45 h 59"/>
              <a:gd name="T66" fmla="*/ 55 w 59"/>
              <a:gd name="T67" fmla="*/ 30 h 59"/>
              <a:gd name="T68" fmla="*/ 29 w 59"/>
              <a:gd name="T69" fmla="*/ 20 h 59"/>
              <a:gd name="T70" fmla="*/ 39 w 59"/>
              <a:gd name="T71" fmla="*/ 27 h 59"/>
              <a:gd name="T72" fmla="*/ 35 w 59"/>
              <a:gd name="T73" fmla="*/ 38 h 59"/>
              <a:gd name="T74" fmla="*/ 24 w 59"/>
              <a:gd name="T75" fmla="*/ 38 h 59"/>
              <a:gd name="T76" fmla="*/ 20 w 59"/>
              <a:gd name="T77" fmla="*/ 27 h 59"/>
              <a:gd name="T78" fmla="*/ 29 w 59"/>
              <a:gd name="T79" fmla="*/ 2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" h="59">
                <a:moveTo>
                  <a:pt x="59" y="30"/>
                </a:moveTo>
                <a:cubicBezTo>
                  <a:pt x="59" y="46"/>
                  <a:pt x="46" y="59"/>
                  <a:pt x="29" y="59"/>
                </a:cubicBezTo>
                <a:cubicBezTo>
                  <a:pt x="13" y="59"/>
                  <a:pt x="0" y="46"/>
                  <a:pt x="0" y="30"/>
                </a:cubicBezTo>
                <a:cubicBezTo>
                  <a:pt x="0" y="13"/>
                  <a:pt x="13" y="0"/>
                  <a:pt x="29" y="0"/>
                </a:cubicBezTo>
                <a:cubicBezTo>
                  <a:pt x="46" y="0"/>
                  <a:pt x="59" y="13"/>
                  <a:pt x="59" y="30"/>
                </a:cubicBezTo>
                <a:close/>
                <a:moveTo>
                  <a:pt x="55" y="30"/>
                </a:moveTo>
                <a:cubicBezTo>
                  <a:pt x="55" y="30"/>
                  <a:pt x="55" y="30"/>
                  <a:pt x="55" y="30"/>
                </a:cubicBezTo>
                <a:cubicBezTo>
                  <a:pt x="52" y="32"/>
                  <a:pt x="52" y="32"/>
                  <a:pt x="52" y="32"/>
                </a:cubicBezTo>
                <a:cubicBezTo>
                  <a:pt x="44" y="25"/>
                  <a:pt x="44" y="25"/>
                  <a:pt x="44" y="25"/>
                </a:cubicBezTo>
                <a:cubicBezTo>
                  <a:pt x="46" y="14"/>
                  <a:pt x="46" y="14"/>
                  <a:pt x="46" y="14"/>
                </a:cubicBezTo>
                <a:cubicBezTo>
                  <a:pt x="50" y="15"/>
                  <a:pt x="50" y="15"/>
                  <a:pt x="50" y="15"/>
                </a:cubicBezTo>
                <a:cubicBezTo>
                  <a:pt x="47" y="10"/>
                  <a:pt x="42" y="7"/>
                  <a:pt x="37" y="5"/>
                </a:cubicBezTo>
                <a:cubicBezTo>
                  <a:pt x="39" y="10"/>
                  <a:pt x="39" y="10"/>
                  <a:pt x="39" y="10"/>
                </a:cubicBezTo>
                <a:cubicBezTo>
                  <a:pt x="29" y="15"/>
                  <a:pt x="29" y="15"/>
                  <a:pt x="29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2" y="5"/>
                  <a:pt x="22" y="5"/>
                  <a:pt x="22" y="5"/>
                </a:cubicBezTo>
                <a:cubicBezTo>
                  <a:pt x="16" y="7"/>
                  <a:pt x="12" y="10"/>
                  <a:pt x="9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5" y="25"/>
                  <a:pt x="15" y="25"/>
                  <a:pt x="15" y="25"/>
                </a:cubicBezTo>
                <a:cubicBezTo>
                  <a:pt x="7" y="32"/>
                  <a:pt x="7" y="32"/>
                  <a:pt x="7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5"/>
                  <a:pt x="6" y="40"/>
                  <a:pt x="9" y="45"/>
                </a:cubicBezTo>
                <a:cubicBezTo>
                  <a:pt x="10" y="40"/>
                  <a:pt x="10" y="40"/>
                  <a:pt x="10" y="40"/>
                </a:cubicBezTo>
                <a:cubicBezTo>
                  <a:pt x="21" y="42"/>
                  <a:pt x="21" y="42"/>
                  <a:pt x="21" y="42"/>
                </a:cubicBezTo>
                <a:cubicBezTo>
                  <a:pt x="25" y="52"/>
                  <a:pt x="25" y="52"/>
                  <a:pt x="25" y="52"/>
                </a:cubicBezTo>
                <a:cubicBezTo>
                  <a:pt x="22" y="54"/>
                  <a:pt x="22" y="54"/>
                  <a:pt x="22" y="54"/>
                </a:cubicBezTo>
                <a:cubicBezTo>
                  <a:pt x="24" y="55"/>
                  <a:pt x="27" y="55"/>
                  <a:pt x="29" y="55"/>
                </a:cubicBezTo>
                <a:cubicBezTo>
                  <a:pt x="32" y="55"/>
                  <a:pt x="35" y="55"/>
                  <a:pt x="37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8" y="42"/>
                  <a:pt x="38" y="42"/>
                  <a:pt x="38" y="42"/>
                </a:cubicBezTo>
                <a:cubicBezTo>
                  <a:pt x="49" y="40"/>
                  <a:pt x="49" y="40"/>
                  <a:pt x="49" y="40"/>
                </a:cubicBezTo>
                <a:cubicBezTo>
                  <a:pt x="50" y="45"/>
                  <a:pt x="50" y="45"/>
                  <a:pt x="50" y="45"/>
                </a:cubicBezTo>
                <a:cubicBezTo>
                  <a:pt x="53" y="40"/>
                  <a:pt x="55" y="35"/>
                  <a:pt x="55" y="30"/>
                </a:cubicBezTo>
                <a:close/>
                <a:moveTo>
                  <a:pt x="29" y="20"/>
                </a:moveTo>
                <a:cubicBezTo>
                  <a:pt x="39" y="27"/>
                  <a:pt x="39" y="27"/>
                  <a:pt x="39" y="27"/>
                </a:cubicBezTo>
                <a:cubicBezTo>
                  <a:pt x="35" y="38"/>
                  <a:pt x="35" y="38"/>
                  <a:pt x="35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0" y="27"/>
                  <a:pt x="20" y="27"/>
                  <a:pt x="20" y="27"/>
                </a:cubicBezTo>
                <a:lnTo>
                  <a:pt x="29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Rectángulo 46"/>
          <p:cNvSpPr/>
          <p:nvPr/>
        </p:nvSpPr>
        <p:spPr>
          <a:xfrm>
            <a:off x="9669156" y="5781406"/>
            <a:ext cx="4745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B2246E"/>
                </a:solidFill>
              </a:rPr>
              <a:t>Soluciones</a:t>
            </a:r>
            <a:r>
              <a:rPr lang="es-MX" sz="2000" b="1" dirty="0">
                <a:solidFill>
                  <a:srgbClr val="B2246E"/>
                </a:solidFill>
              </a:rPr>
              <a:t>:</a:t>
            </a:r>
            <a:endParaRPr lang="es-CO" sz="2000" b="1" dirty="0">
              <a:solidFill>
                <a:srgbClr val="B2246E"/>
              </a:solidFill>
            </a:endParaRPr>
          </a:p>
          <a:p>
            <a:pPr lvl="0"/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Uso del correo electrónico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Uso de las redes sociales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09638" y="12317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Sprint 2: </a:t>
            </a:r>
            <a:r>
              <a:rPr lang="es-CO" dirty="0"/>
              <a:t>Diseñe un personaje empático animado que pueda acompañar a los empresarios en la adopción de las nuevas TI y canales digitales </a:t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702222" y="2963483"/>
            <a:ext cx="301644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B2246E"/>
                </a:solidFill>
              </a:rPr>
              <a:t>Nombre:</a:t>
            </a:r>
            <a:endParaRPr lang="es-CO" b="1" dirty="0">
              <a:solidFill>
                <a:srgbClr val="B2246E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5691419" y="2938044"/>
            <a:ext cx="2717748" cy="344378"/>
          </a:xfrm>
          <a:prstGeom prst="roundRect">
            <a:avLst>
              <a:gd name="adj" fmla="val 11539"/>
            </a:avLst>
          </a:prstGeom>
          <a:solidFill>
            <a:srgbClr val="57006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33" name="CuadroTexto 32"/>
          <p:cNvSpPr txBox="1"/>
          <p:nvPr/>
        </p:nvSpPr>
        <p:spPr>
          <a:xfrm>
            <a:off x="6028021" y="2944960"/>
            <a:ext cx="1917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yriad Pro" panose="020B0503030403020204" pitchFamily="34" charset="0"/>
              </a:rPr>
              <a:t>Datos demográficos</a:t>
            </a:r>
            <a:endParaRPr lang="es-CO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Freeform 305"/>
          <p:cNvSpPr>
            <a:spLocks noEditPoints="1"/>
          </p:cNvSpPr>
          <p:nvPr/>
        </p:nvSpPr>
        <p:spPr bwMode="auto">
          <a:xfrm>
            <a:off x="5913374" y="3015272"/>
            <a:ext cx="137915" cy="132878"/>
          </a:xfrm>
          <a:custGeom>
            <a:avLst/>
            <a:gdLst>
              <a:gd name="T0" fmla="*/ 69 w 72"/>
              <a:gd name="T1" fmla="*/ 34 h 58"/>
              <a:gd name="T2" fmla="*/ 68 w 72"/>
              <a:gd name="T3" fmla="*/ 34 h 58"/>
              <a:gd name="T4" fmla="*/ 68 w 72"/>
              <a:gd name="T5" fmla="*/ 34 h 58"/>
              <a:gd name="T6" fmla="*/ 67 w 72"/>
              <a:gd name="T7" fmla="*/ 34 h 58"/>
              <a:gd name="T8" fmla="*/ 36 w 72"/>
              <a:gd name="T9" fmla="*/ 8 h 58"/>
              <a:gd name="T10" fmla="*/ 6 w 72"/>
              <a:gd name="T11" fmla="*/ 34 h 58"/>
              <a:gd name="T12" fmla="*/ 5 w 72"/>
              <a:gd name="T13" fmla="*/ 34 h 58"/>
              <a:gd name="T14" fmla="*/ 4 w 72"/>
              <a:gd name="T15" fmla="*/ 34 h 58"/>
              <a:gd name="T16" fmla="*/ 1 w 72"/>
              <a:gd name="T17" fmla="*/ 31 h 58"/>
              <a:gd name="T18" fmla="*/ 1 w 72"/>
              <a:gd name="T19" fmla="*/ 29 h 58"/>
              <a:gd name="T20" fmla="*/ 33 w 72"/>
              <a:gd name="T21" fmla="*/ 2 h 58"/>
              <a:gd name="T22" fmla="*/ 40 w 72"/>
              <a:gd name="T23" fmla="*/ 2 h 58"/>
              <a:gd name="T24" fmla="*/ 51 w 72"/>
              <a:gd name="T25" fmla="*/ 11 h 58"/>
              <a:gd name="T26" fmla="*/ 51 w 72"/>
              <a:gd name="T27" fmla="*/ 2 h 58"/>
              <a:gd name="T28" fmla="*/ 52 w 72"/>
              <a:gd name="T29" fmla="*/ 1 h 58"/>
              <a:gd name="T30" fmla="*/ 61 w 72"/>
              <a:gd name="T31" fmla="*/ 1 h 58"/>
              <a:gd name="T32" fmla="*/ 62 w 72"/>
              <a:gd name="T33" fmla="*/ 2 h 58"/>
              <a:gd name="T34" fmla="*/ 62 w 72"/>
              <a:gd name="T35" fmla="*/ 20 h 58"/>
              <a:gd name="T36" fmla="*/ 72 w 72"/>
              <a:gd name="T37" fmla="*/ 29 h 58"/>
              <a:gd name="T38" fmla="*/ 72 w 72"/>
              <a:gd name="T39" fmla="*/ 31 h 58"/>
              <a:gd name="T40" fmla="*/ 69 w 72"/>
              <a:gd name="T41" fmla="*/ 34 h 58"/>
              <a:gd name="T42" fmla="*/ 62 w 72"/>
              <a:gd name="T43" fmla="*/ 55 h 58"/>
              <a:gd name="T44" fmla="*/ 59 w 72"/>
              <a:gd name="T45" fmla="*/ 58 h 58"/>
              <a:gd name="T46" fmla="*/ 42 w 72"/>
              <a:gd name="T47" fmla="*/ 58 h 58"/>
              <a:gd name="T48" fmla="*/ 42 w 72"/>
              <a:gd name="T49" fmla="*/ 41 h 58"/>
              <a:gd name="T50" fmla="*/ 31 w 72"/>
              <a:gd name="T51" fmla="*/ 41 h 58"/>
              <a:gd name="T52" fmla="*/ 31 w 72"/>
              <a:gd name="T53" fmla="*/ 58 h 58"/>
              <a:gd name="T54" fmla="*/ 14 w 72"/>
              <a:gd name="T55" fmla="*/ 58 h 58"/>
              <a:gd name="T56" fmla="*/ 11 w 72"/>
              <a:gd name="T57" fmla="*/ 55 h 58"/>
              <a:gd name="T58" fmla="*/ 11 w 72"/>
              <a:gd name="T59" fmla="*/ 34 h 58"/>
              <a:gd name="T60" fmla="*/ 11 w 72"/>
              <a:gd name="T61" fmla="*/ 33 h 58"/>
              <a:gd name="T62" fmla="*/ 36 w 72"/>
              <a:gd name="T63" fmla="*/ 12 h 58"/>
              <a:gd name="T64" fmla="*/ 62 w 72"/>
              <a:gd name="T65" fmla="*/ 33 h 58"/>
              <a:gd name="T66" fmla="*/ 62 w 72"/>
              <a:gd name="T67" fmla="*/ 34 h 58"/>
              <a:gd name="T68" fmla="*/ 62 w 72"/>
              <a:gd name="T69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58">
                <a:moveTo>
                  <a:pt x="69" y="34"/>
                </a:move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6" y="8"/>
                  <a:pt x="36" y="8"/>
                  <a:pt x="36" y="8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0"/>
                  <a:pt x="0" y="29"/>
                  <a:pt x="1" y="29"/>
                </a:cubicBezTo>
                <a:cubicBezTo>
                  <a:pt x="33" y="2"/>
                  <a:pt x="33" y="2"/>
                  <a:pt x="33" y="2"/>
                </a:cubicBezTo>
                <a:cubicBezTo>
                  <a:pt x="35" y="0"/>
                  <a:pt x="38" y="0"/>
                  <a:pt x="40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1"/>
                  <a:pt x="52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2" y="2"/>
                  <a:pt x="62" y="2"/>
                </a:cubicBezTo>
                <a:cubicBezTo>
                  <a:pt x="62" y="20"/>
                  <a:pt x="62" y="20"/>
                  <a:pt x="62" y="20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9"/>
                  <a:pt x="72" y="30"/>
                  <a:pt x="72" y="31"/>
                </a:cubicBezTo>
                <a:lnTo>
                  <a:pt x="69" y="34"/>
                </a:lnTo>
                <a:close/>
                <a:moveTo>
                  <a:pt x="62" y="55"/>
                </a:moveTo>
                <a:cubicBezTo>
                  <a:pt x="62" y="56"/>
                  <a:pt x="61" y="58"/>
                  <a:pt x="59" y="58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41"/>
                  <a:pt x="42" y="41"/>
                  <a:pt x="42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58"/>
                  <a:pt x="31" y="58"/>
                  <a:pt x="31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2" y="58"/>
                  <a:pt x="11" y="56"/>
                  <a:pt x="11" y="55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3"/>
                  <a:pt x="11" y="33"/>
                  <a:pt x="11" y="33"/>
                </a:cubicBezTo>
                <a:cubicBezTo>
                  <a:pt x="36" y="12"/>
                  <a:pt x="36" y="12"/>
                  <a:pt x="36" y="12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4"/>
                  <a:pt x="62" y="34"/>
                  <a:pt x="62" y="34"/>
                </a:cubicBezTo>
                <a:lnTo>
                  <a:pt x="62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5736743" y="4808851"/>
            <a:ext cx="2672424" cy="329424"/>
          </a:xfrm>
          <a:prstGeom prst="roundRect">
            <a:avLst>
              <a:gd name="adj" fmla="val 11539"/>
            </a:avLst>
          </a:prstGeom>
          <a:solidFill>
            <a:srgbClr val="57006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37" name="CuadroTexto 36"/>
          <p:cNvSpPr txBox="1"/>
          <p:nvPr/>
        </p:nvSpPr>
        <p:spPr>
          <a:xfrm>
            <a:off x="6073345" y="4821438"/>
            <a:ext cx="1419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Características</a:t>
            </a:r>
            <a:endParaRPr lang="es-CO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8" name="Freeform 89"/>
          <p:cNvSpPr>
            <a:spLocks noEditPoints="1"/>
          </p:cNvSpPr>
          <p:nvPr/>
        </p:nvSpPr>
        <p:spPr bwMode="auto">
          <a:xfrm>
            <a:off x="5973197" y="4900824"/>
            <a:ext cx="138203" cy="134645"/>
          </a:xfrm>
          <a:custGeom>
            <a:avLst/>
            <a:gdLst>
              <a:gd name="T0" fmla="*/ 63 w 63"/>
              <a:gd name="T1" fmla="*/ 36 h 63"/>
              <a:gd name="T2" fmla="*/ 62 w 63"/>
              <a:gd name="T3" fmla="*/ 37 h 63"/>
              <a:gd name="T4" fmla="*/ 54 w 63"/>
              <a:gd name="T5" fmla="*/ 38 h 63"/>
              <a:gd name="T6" fmla="*/ 52 w 63"/>
              <a:gd name="T7" fmla="*/ 42 h 63"/>
              <a:gd name="T8" fmla="*/ 57 w 63"/>
              <a:gd name="T9" fmla="*/ 48 h 63"/>
              <a:gd name="T10" fmla="*/ 57 w 63"/>
              <a:gd name="T11" fmla="*/ 49 h 63"/>
              <a:gd name="T12" fmla="*/ 57 w 63"/>
              <a:gd name="T13" fmla="*/ 50 h 63"/>
              <a:gd name="T14" fmla="*/ 49 w 63"/>
              <a:gd name="T15" fmla="*/ 57 h 63"/>
              <a:gd name="T16" fmla="*/ 48 w 63"/>
              <a:gd name="T17" fmla="*/ 57 h 63"/>
              <a:gd name="T18" fmla="*/ 42 w 63"/>
              <a:gd name="T19" fmla="*/ 52 h 63"/>
              <a:gd name="T20" fmla="*/ 38 w 63"/>
              <a:gd name="T21" fmla="*/ 54 h 63"/>
              <a:gd name="T22" fmla="*/ 37 w 63"/>
              <a:gd name="T23" fmla="*/ 61 h 63"/>
              <a:gd name="T24" fmla="*/ 36 w 63"/>
              <a:gd name="T25" fmla="*/ 63 h 63"/>
              <a:gd name="T26" fmla="*/ 27 w 63"/>
              <a:gd name="T27" fmla="*/ 63 h 63"/>
              <a:gd name="T28" fmla="*/ 25 w 63"/>
              <a:gd name="T29" fmla="*/ 61 h 63"/>
              <a:gd name="T30" fmla="*/ 24 w 63"/>
              <a:gd name="T31" fmla="*/ 54 h 63"/>
              <a:gd name="T32" fmla="*/ 20 w 63"/>
              <a:gd name="T33" fmla="*/ 52 h 63"/>
              <a:gd name="T34" fmla="*/ 15 w 63"/>
              <a:gd name="T35" fmla="*/ 57 h 63"/>
              <a:gd name="T36" fmla="*/ 14 w 63"/>
              <a:gd name="T37" fmla="*/ 57 h 63"/>
              <a:gd name="T38" fmla="*/ 13 w 63"/>
              <a:gd name="T39" fmla="*/ 57 h 63"/>
              <a:gd name="T40" fmla="*/ 6 w 63"/>
              <a:gd name="T41" fmla="*/ 50 h 63"/>
              <a:gd name="T42" fmla="*/ 6 w 63"/>
              <a:gd name="T43" fmla="*/ 49 h 63"/>
              <a:gd name="T44" fmla="*/ 6 w 63"/>
              <a:gd name="T45" fmla="*/ 48 h 63"/>
              <a:gd name="T46" fmla="*/ 10 w 63"/>
              <a:gd name="T47" fmla="*/ 42 h 63"/>
              <a:gd name="T48" fmla="*/ 9 w 63"/>
              <a:gd name="T49" fmla="*/ 38 h 63"/>
              <a:gd name="T50" fmla="*/ 1 w 63"/>
              <a:gd name="T51" fmla="*/ 37 h 63"/>
              <a:gd name="T52" fmla="*/ 0 w 63"/>
              <a:gd name="T53" fmla="*/ 36 h 63"/>
              <a:gd name="T54" fmla="*/ 0 w 63"/>
              <a:gd name="T55" fmla="*/ 26 h 63"/>
              <a:gd name="T56" fmla="*/ 1 w 63"/>
              <a:gd name="T57" fmla="*/ 25 h 63"/>
              <a:gd name="T58" fmla="*/ 9 w 63"/>
              <a:gd name="T59" fmla="*/ 24 h 63"/>
              <a:gd name="T60" fmla="*/ 10 w 63"/>
              <a:gd name="T61" fmla="*/ 20 h 63"/>
              <a:gd name="T62" fmla="*/ 6 w 63"/>
              <a:gd name="T63" fmla="*/ 14 h 63"/>
              <a:gd name="T64" fmla="*/ 5 w 63"/>
              <a:gd name="T65" fmla="*/ 13 h 63"/>
              <a:gd name="T66" fmla="*/ 6 w 63"/>
              <a:gd name="T67" fmla="*/ 13 h 63"/>
              <a:gd name="T68" fmla="*/ 14 w 63"/>
              <a:gd name="T69" fmla="*/ 5 h 63"/>
              <a:gd name="T70" fmla="*/ 15 w 63"/>
              <a:gd name="T71" fmla="*/ 6 h 63"/>
              <a:gd name="T72" fmla="*/ 20 w 63"/>
              <a:gd name="T73" fmla="*/ 10 h 63"/>
              <a:gd name="T74" fmla="*/ 24 w 63"/>
              <a:gd name="T75" fmla="*/ 8 h 63"/>
              <a:gd name="T76" fmla="*/ 25 w 63"/>
              <a:gd name="T77" fmla="*/ 1 h 63"/>
              <a:gd name="T78" fmla="*/ 27 w 63"/>
              <a:gd name="T79" fmla="*/ 0 h 63"/>
              <a:gd name="T80" fmla="*/ 36 w 63"/>
              <a:gd name="T81" fmla="*/ 0 h 63"/>
              <a:gd name="T82" fmla="*/ 37 w 63"/>
              <a:gd name="T83" fmla="*/ 1 h 63"/>
              <a:gd name="T84" fmla="*/ 38 w 63"/>
              <a:gd name="T85" fmla="*/ 8 h 63"/>
              <a:gd name="T86" fmla="*/ 42 w 63"/>
              <a:gd name="T87" fmla="*/ 10 h 63"/>
              <a:gd name="T88" fmla="*/ 48 w 63"/>
              <a:gd name="T89" fmla="*/ 6 h 63"/>
              <a:gd name="T90" fmla="*/ 49 w 63"/>
              <a:gd name="T91" fmla="*/ 5 h 63"/>
              <a:gd name="T92" fmla="*/ 50 w 63"/>
              <a:gd name="T93" fmla="*/ 6 h 63"/>
              <a:gd name="T94" fmla="*/ 57 w 63"/>
              <a:gd name="T95" fmla="*/ 13 h 63"/>
              <a:gd name="T96" fmla="*/ 57 w 63"/>
              <a:gd name="T97" fmla="*/ 13 h 63"/>
              <a:gd name="T98" fmla="*/ 57 w 63"/>
              <a:gd name="T99" fmla="*/ 14 h 63"/>
              <a:gd name="T100" fmla="*/ 52 w 63"/>
              <a:gd name="T101" fmla="*/ 20 h 63"/>
              <a:gd name="T102" fmla="*/ 54 w 63"/>
              <a:gd name="T103" fmla="*/ 24 h 63"/>
              <a:gd name="T104" fmla="*/ 61 w 63"/>
              <a:gd name="T105" fmla="*/ 25 h 63"/>
              <a:gd name="T106" fmla="*/ 63 w 63"/>
              <a:gd name="T107" fmla="*/ 27 h 63"/>
              <a:gd name="T108" fmla="*/ 63 w 63"/>
              <a:gd name="T109" fmla="*/ 36 h 63"/>
              <a:gd name="T110" fmla="*/ 31 w 63"/>
              <a:gd name="T111" fmla="*/ 21 h 63"/>
              <a:gd name="T112" fmla="*/ 21 w 63"/>
              <a:gd name="T113" fmla="*/ 31 h 63"/>
              <a:gd name="T114" fmla="*/ 31 w 63"/>
              <a:gd name="T115" fmla="*/ 42 h 63"/>
              <a:gd name="T116" fmla="*/ 42 w 63"/>
              <a:gd name="T117" fmla="*/ 31 h 63"/>
              <a:gd name="T118" fmla="*/ 31 w 63"/>
              <a:gd name="T119" fmla="*/ 2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" h="63">
                <a:moveTo>
                  <a:pt x="63" y="36"/>
                </a:moveTo>
                <a:cubicBezTo>
                  <a:pt x="63" y="36"/>
                  <a:pt x="62" y="37"/>
                  <a:pt x="62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0"/>
                  <a:pt x="53" y="41"/>
                  <a:pt x="52" y="42"/>
                </a:cubicBezTo>
                <a:cubicBezTo>
                  <a:pt x="54" y="44"/>
                  <a:pt x="55" y="46"/>
                  <a:pt x="57" y="48"/>
                </a:cubicBezTo>
                <a:cubicBezTo>
                  <a:pt x="57" y="48"/>
                  <a:pt x="57" y="48"/>
                  <a:pt x="57" y="49"/>
                </a:cubicBezTo>
                <a:cubicBezTo>
                  <a:pt x="57" y="49"/>
                  <a:pt x="57" y="49"/>
                  <a:pt x="57" y="50"/>
                </a:cubicBezTo>
                <a:cubicBezTo>
                  <a:pt x="56" y="51"/>
                  <a:pt x="50" y="57"/>
                  <a:pt x="49" y="57"/>
                </a:cubicBezTo>
                <a:cubicBezTo>
                  <a:pt x="49" y="57"/>
                  <a:pt x="48" y="57"/>
                  <a:pt x="48" y="57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3"/>
                  <a:pt x="40" y="53"/>
                  <a:pt x="38" y="54"/>
                </a:cubicBezTo>
                <a:cubicBezTo>
                  <a:pt x="38" y="56"/>
                  <a:pt x="38" y="59"/>
                  <a:pt x="37" y="61"/>
                </a:cubicBezTo>
                <a:cubicBezTo>
                  <a:pt x="37" y="62"/>
                  <a:pt x="37" y="63"/>
                  <a:pt x="36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6" y="63"/>
                  <a:pt x="25" y="62"/>
                  <a:pt x="25" y="61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3"/>
                  <a:pt x="22" y="53"/>
                  <a:pt x="20" y="52"/>
                </a:cubicBezTo>
                <a:cubicBezTo>
                  <a:pt x="15" y="57"/>
                  <a:pt x="15" y="57"/>
                  <a:pt x="15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0" y="55"/>
                  <a:pt x="8" y="52"/>
                  <a:pt x="6" y="50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8"/>
                  <a:pt x="6" y="48"/>
                  <a:pt x="6" y="48"/>
                </a:cubicBezTo>
                <a:cubicBezTo>
                  <a:pt x="7" y="46"/>
                  <a:pt x="9" y="44"/>
                  <a:pt x="10" y="42"/>
                </a:cubicBezTo>
                <a:cubicBezTo>
                  <a:pt x="10" y="41"/>
                  <a:pt x="9" y="40"/>
                  <a:pt x="9" y="38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6"/>
                  <a:pt x="0" y="3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5"/>
                  <a:pt x="1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3"/>
                  <a:pt x="10" y="21"/>
                  <a:pt x="10" y="20"/>
                </a:cubicBezTo>
                <a:cubicBezTo>
                  <a:pt x="9" y="18"/>
                  <a:pt x="7" y="16"/>
                  <a:pt x="6" y="14"/>
                </a:cubicBezTo>
                <a:cubicBezTo>
                  <a:pt x="6" y="14"/>
                  <a:pt x="5" y="14"/>
                  <a:pt x="5" y="13"/>
                </a:cubicBezTo>
                <a:cubicBezTo>
                  <a:pt x="5" y="13"/>
                  <a:pt x="6" y="13"/>
                  <a:pt x="6" y="13"/>
                </a:cubicBezTo>
                <a:cubicBezTo>
                  <a:pt x="7" y="11"/>
                  <a:pt x="12" y="5"/>
                  <a:pt x="14" y="5"/>
                </a:cubicBezTo>
                <a:cubicBezTo>
                  <a:pt x="14" y="5"/>
                  <a:pt x="14" y="5"/>
                  <a:pt x="15" y="6"/>
                </a:cubicBezTo>
                <a:cubicBezTo>
                  <a:pt x="20" y="10"/>
                  <a:pt x="20" y="10"/>
                  <a:pt x="20" y="10"/>
                </a:cubicBezTo>
                <a:cubicBezTo>
                  <a:pt x="22" y="9"/>
                  <a:pt x="23" y="9"/>
                  <a:pt x="24" y="8"/>
                </a:cubicBezTo>
                <a:cubicBezTo>
                  <a:pt x="24" y="6"/>
                  <a:pt x="25" y="3"/>
                  <a:pt x="25" y="1"/>
                </a:cubicBezTo>
                <a:cubicBezTo>
                  <a:pt x="25" y="0"/>
                  <a:pt x="26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7" y="0"/>
                  <a:pt x="37" y="0"/>
                  <a:pt x="37" y="1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9"/>
                  <a:pt x="41" y="9"/>
                  <a:pt x="42" y="1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5"/>
                  <a:pt x="49" y="5"/>
                  <a:pt x="49" y="5"/>
                </a:cubicBezTo>
                <a:cubicBezTo>
                  <a:pt x="49" y="5"/>
                  <a:pt x="50" y="5"/>
                  <a:pt x="50" y="6"/>
                </a:cubicBezTo>
                <a:cubicBezTo>
                  <a:pt x="52" y="8"/>
                  <a:pt x="55" y="10"/>
                  <a:pt x="5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4"/>
                  <a:pt x="57" y="14"/>
                  <a:pt x="57" y="14"/>
                </a:cubicBezTo>
                <a:cubicBezTo>
                  <a:pt x="55" y="16"/>
                  <a:pt x="54" y="18"/>
                  <a:pt x="52" y="20"/>
                </a:cubicBezTo>
                <a:cubicBezTo>
                  <a:pt x="53" y="21"/>
                  <a:pt x="54" y="23"/>
                  <a:pt x="54" y="24"/>
                </a:cubicBezTo>
                <a:cubicBezTo>
                  <a:pt x="61" y="25"/>
                  <a:pt x="61" y="25"/>
                  <a:pt x="61" y="25"/>
                </a:cubicBezTo>
                <a:cubicBezTo>
                  <a:pt x="62" y="25"/>
                  <a:pt x="63" y="26"/>
                  <a:pt x="63" y="27"/>
                </a:cubicBezTo>
                <a:lnTo>
                  <a:pt x="63" y="36"/>
                </a:lnTo>
                <a:close/>
                <a:moveTo>
                  <a:pt x="31" y="21"/>
                </a:moveTo>
                <a:cubicBezTo>
                  <a:pt x="25" y="21"/>
                  <a:pt x="21" y="25"/>
                  <a:pt x="21" y="31"/>
                </a:cubicBezTo>
                <a:cubicBezTo>
                  <a:pt x="21" y="37"/>
                  <a:pt x="25" y="42"/>
                  <a:pt x="31" y="42"/>
                </a:cubicBezTo>
                <a:cubicBezTo>
                  <a:pt x="37" y="42"/>
                  <a:pt x="42" y="37"/>
                  <a:pt x="42" y="31"/>
                </a:cubicBezTo>
                <a:cubicBezTo>
                  <a:pt x="42" y="25"/>
                  <a:pt x="37" y="21"/>
                  <a:pt x="31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Rectángulo redondeado 38"/>
          <p:cNvSpPr/>
          <p:nvPr/>
        </p:nvSpPr>
        <p:spPr>
          <a:xfrm>
            <a:off x="8931938" y="3856027"/>
            <a:ext cx="2516616" cy="324750"/>
          </a:xfrm>
          <a:prstGeom prst="roundRect">
            <a:avLst>
              <a:gd name="adj" fmla="val 11539"/>
            </a:avLst>
          </a:prstGeom>
          <a:solidFill>
            <a:srgbClr val="57006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0" name="CuadroTexto 39"/>
          <p:cNvSpPr txBox="1"/>
          <p:nvPr/>
        </p:nvSpPr>
        <p:spPr>
          <a:xfrm>
            <a:off x="9373995" y="3846901"/>
            <a:ext cx="768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Logros</a:t>
            </a:r>
            <a:endParaRPr lang="es-CO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2" name="Freeform 147"/>
          <p:cNvSpPr>
            <a:spLocks noEditPoints="1"/>
          </p:cNvSpPr>
          <p:nvPr/>
        </p:nvSpPr>
        <p:spPr bwMode="auto">
          <a:xfrm>
            <a:off x="9242469" y="3935690"/>
            <a:ext cx="153539" cy="146081"/>
          </a:xfrm>
          <a:custGeom>
            <a:avLst/>
            <a:gdLst>
              <a:gd name="T0" fmla="*/ 59 w 59"/>
              <a:gd name="T1" fmla="*/ 30 h 59"/>
              <a:gd name="T2" fmla="*/ 29 w 59"/>
              <a:gd name="T3" fmla="*/ 59 h 59"/>
              <a:gd name="T4" fmla="*/ 0 w 59"/>
              <a:gd name="T5" fmla="*/ 30 h 59"/>
              <a:gd name="T6" fmla="*/ 29 w 59"/>
              <a:gd name="T7" fmla="*/ 0 h 59"/>
              <a:gd name="T8" fmla="*/ 59 w 59"/>
              <a:gd name="T9" fmla="*/ 30 h 59"/>
              <a:gd name="T10" fmla="*/ 55 w 59"/>
              <a:gd name="T11" fmla="*/ 30 h 59"/>
              <a:gd name="T12" fmla="*/ 55 w 59"/>
              <a:gd name="T13" fmla="*/ 30 h 59"/>
              <a:gd name="T14" fmla="*/ 52 w 59"/>
              <a:gd name="T15" fmla="*/ 32 h 59"/>
              <a:gd name="T16" fmla="*/ 44 w 59"/>
              <a:gd name="T17" fmla="*/ 25 h 59"/>
              <a:gd name="T18" fmla="*/ 46 w 59"/>
              <a:gd name="T19" fmla="*/ 14 h 59"/>
              <a:gd name="T20" fmla="*/ 50 w 59"/>
              <a:gd name="T21" fmla="*/ 15 h 59"/>
              <a:gd name="T22" fmla="*/ 37 w 59"/>
              <a:gd name="T23" fmla="*/ 5 h 59"/>
              <a:gd name="T24" fmla="*/ 39 w 59"/>
              <a:gd name="T25" fmla="*/ 10 h 59"/>
              <a:gd name="T26" fmla="*/ 29 w 59"/>
              <a:gd name="T27" fmla="*/ 15 h 59"/>
              <a:gd name="T28" fmla="*/ 20 w 59"/>
              <a:gd name="T29" fmla="*/ 10 h 59"/>
              <a:gd name="T30" fmla="*/ 22 w 59"/>
              <a:gd name="T31" fmla="*/ 5 h 59"/>
              <a:gd name="T32" fmla="*/ 9 w 59"/>
              <a:gd name="T33" fmla="*/ 15 h 59"/>
              <a:gd name="T34" fmla="*/ 13 w 59"/>
              <a:gd name="T35" fmla="*/ 14 h 59"/>
              <a:gd name="T36" fmla="*/ 15 w 59"/>
              <a:gd name="T37" fmla="*/ 25 h 59"/>
              <a:gd name="T38" fmla="*/ 7 w 59"/>
              <a:gd name="T39" fmla="*/ 32 h 59"/>
              <a:gd name="T40" fmla="*/ 4 w 59"/>
              <a:gd name="T41" fmla="*/ 30 h 59"/>
              <a:gd name="T42" fmla="*/ 4 w 59"/>
              <a:gd name="T43" fmla="*/ 30 h 59"/>
              <a:gd name="T44" fmla="*/ 9 w 59"/>
              <a:gd name="T45" fmla="*/ 45 h 59"/>
              <a:gd name="T46" fmla="*/ 10 w 59"/>
              <a:gd name="T47" fmla="*/ 40 h 59"/>
              <a:gd name="T48" fmla="*/ 21 w 59"/>
              <a:gd name="T49" fmla="*/ 42 h 59"/>
              <a:gd name="T50" fmla="*/ 25 w 59"/>
              <a:gd name="T51" fmla="*/ 52 h 59"/>
              <a:gd name="T52" fmla="*/ 22 w 59"/>
              <a:gd name="T53" fmla="*/ 54 h 59"/>
              <a:gd name="T54" fmla="*/ 29 w 59"/>
              <a:gd name="T55" fmla="*/ 55 h 59"/>
              <a:gd name="T56" fmla="*/ 37 w 59"/>
              <a:gd name="T57" fmla="*/ 54 h 59"/>
              <a:gd name="T58" fmla="*/ 34 w 59"/>
              <a:gd name="T59" fmla="*/ 52 h 59"/>
              <a:gd name="T60" fmla="*/ 38 w 59"/>
              <a:gd name="T61" fmla="*/ 42 h 59"/>
              <a:gd name="T62" fmla="*/ 49 w 59"/>
              <a:gd name="T63" fmla="*/ 40 h 59"/>
              <a:gd name="T64" fmla="*/ 50 w 59"/>
              <a:gd name="T65" fmla="*/ 45 h 59"/>
              <a:gd name="T66" fmla="*/ 55 w 59"/>
              <a:gd name="T67" fmla="*/ 30 h 59"/>
              <a:gd name="T68" fmla="*/ 29 w 59"/>
              <a:gd name="T69" fmla="*/ 20 h 59"/>
              <a:gd name="T70" fmla="*/ 39 w 59"/>
              <a:gd name="T71" fmla="*/ 27 h 59"/>
              <a:gd name="T72" fmla="*/ 35 w 59"/>
              <a:gd name="T73" fmla="*/ 38 h 59"/>
              <a:gd name="T74" fmla="*/ 24 w 59"/>
              <a:gd name="T75" fmla="*/ 38 h 59"/>
              <a:gd name="T76" fmla="*/ 20 w 59"/>
              <a:gd name="T77" fmla="*/ 27 h 59"/>
              <a:gd name="T78" fmla="*/ 29 w 59"/>
              <a:gd name="T79" fmla="*/ 2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" h="59">
                <a:moveTo>
                  <a:pt x="59" y="30"/>
                </a:moveTo>
                <a:cubicBezTo>
                  <a:pt x="59" y="46"/>
                  <a:pt x="46" y="59"/>
                  <a:pt x="29" y="59"/>
                </a:cubicBezTo>
                <a:cubicBezTo>
                  <a:pt x="13" y="59"/>
                  <a:pt x="0" y="46"/>
                  <a:pt x="0" y="30"/>
                </a:cubicBezTo>
                <a:cubicBezTo>
                  <a:pt x="0" y="13"/>
                  <a:pt x="13" y="0"/>
                  <a:pt x="29" y="0"/>
                </a:cubicBezTo>
                <a:cubicBezTo>
                  <a:pt x="46" y="0"/>
                  <a:pt x="59" y="13"/>
                  <a:pt x="59" y="30"/>
                </a:cubicBezTo>
                <a:close/>
                <a:moveTo>
                  <a:pt x="55" y="30"/>
                </a:moveTo>
                <a:cubicBezTo>
                  <a:pt x="55" y="30"/>
                  <a:pt x="55" y="30"/>
                  <a:pt x="55" y="30"/>
                </a:cubicBezTo>
                <a:cubicBezTo>
                  <a:pt x="52" y="32"/>
                  <a:pt x="52" y="32"/>
                  <a:pt x="52" y="32"/>
                </a:cubicBezTo>
                <a:cubicBezTo>
                  <a:pt x="44" y="25"/>
                  <a:pt x="44" y="25"/>
                  <a:pt x="44" y="25"/>
                </a:cubicBezTo>
                <a:cubicBezTo>
                  <a:pt x="46" y="14"/>
                  <a:pt x="46" y="14"/>
                  <a:pt x="46" y="14"/>
                </a:cubicBezTo>
                <a:cubicBezTo>
                  <a:pt x="50" y="15"/>
                  <a:pt x="50" y="15"/>
                  <a:pt x="50" y="15"/>
                </a:cubicBezTo>
                <a:cubicBezTo>
                  <a:pt x="47" y="10"/>
                  <a:pt x="42" y="7"/>
                  <a:pt x="37" y="5"/>
                </a:cubicBezTo>
                <a:cubicBezTo>
                  <a:pt x="39" y="10"/>
                  <a:pt x="39" y="10"/>
                  <a:pt x="39" y="10"/>
                </a:cubicBezTo>
                <a:cubicBezTo>
                  <a:pt x="29" y="15"/>
                  <a:pt x="29" y="15"/>
                  <a:pt x="29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2" y="5"/>
                  <a:pt x="22" y="5"/>
                  <a:pt x="22" y="5"/>
                </a:cubicBezTo>
                <a:cubicBezTo>
                  <a:pt x="16" y="7"/>
                  <a:pt x="12" y="10"/>
                  <a:pt x="9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5" y="25"/>
                  <a:pt x="15" y="25"/>
                  <a:pt x="15" y="25"/>
                </a:cubicBezTo>
                <a:cubicBezTo>
                  <a:pt x="7" y="32"/>
                  <a:pt x="7" y="32"/>
                  <a:pt x="7" y="32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5"/>
                  <a:pt x="6" y="40"/>
                  <a:pt x="9" y="45"/>
                </a:cubicBezTo>
                <a:cubicBezTo>
                  <a:pt x="10" y="40"/>
                  <a:pt x="10" y="40"/>
                  <a:pt x="10" y="40"/>
                </a:cubicBezTo>
                <a:cubicBezTo>
                  <a:pt x="21" y="42"/>
                  <a:pt x="21" y="42"/>
                  <a:pt x="21" y="42"/>
                </a:cubicBezTo>
                <a:cubicBezTo>
                  <a:pt x="25" y="52"/>
                  <a:pt x="25" y="52"/>
                  <a:pt x="25" y="52"/>
                </a:cubicBezTo>
                <a:cubicBezTo>
                  <a:pt x="22" y="54"/>
                  <a:pt x="22" y="54"/>
                  <a:pt x="22" y="54"/>
                </a:cubicBezTo>
                <a:cubicBezTo>
                  <a:pt x="24" y="55"/>
                  <a:pt x="27" y="55"/>
                  <a:pt x="29" y="55"/>
                </a:cubicBezTo>
                <a:cubicBezTo>
                  <a:pt x="32" y="55"/>
                  <a:pt x="35" y="55"/>
                  <a:pt x="37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8" y="42"/>
                  <a:pt x="38" y="42"/>
                  <a:pt x="38" y="42"/>
                </a:cubicBezTo>
                <a:cubicBezTo>
                  <a:pt x="49" y="40"/>
                  <a:pt x="49" y="40"/>
                  <a:pt x="49" y="40"/>
                </a:cubicBezTo>
                <a:cubicBezTo>
                  <a:pt x="50" y="45"/>
                  <a:pt x="50" y="45"/>
                  <a:pt x="50" y="45"/>
                </a:cubicBezTo>
                <a:cubicBezTo>
                  <a:pt x="53" y="40"/>
                  <a:pt x="55" y="35"/>
                  <a:pt x="55" y="30"/>
                </a:cubicBezTo>
                <a:close/>
                <a:moveTo>
                  <a:pt x="29" y="20"/>
                </a:moveTo>
                <a:cubicBezTo>
                  <a:pt x="39" y="27"/>
                  <a:pt x="39" y="27"/>
                  <a:pt x="39" y="27"/>
                </a:cubicBezTo>
                <a:cubicBezTo>
                  <a:pt x="35" y="38"/>
                  <a:pt x="35" y="38"/>
                  <a:pt x="35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0" y="27"/>
                  <a:pt x="20" y="27"/>
                  <a:pt x="20" y="27"/>
                </a:cubicBezTo>
                <a:lnTo>
                  <a:pt x="29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7" name="Rectángulo 26"/>
          <p:cNvSpPr/>
          <p:nvPr/>
        </p:nvSpPr>
        <p:spPr>
          <a:xfrm>
            <a:off x="1683172" y="3430543"/>
            <a:ext cx="3016450" cy="3032727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/>
          <p:cNvSpPr/>
          <p:nvPr/>
        </p:nvSpPr>
        <p:spPr>
          <a:xfrm>
            <a:off x="5564730" y="5230248"/>
            <a:ext cx="3016450" cy="1235596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/>
          <p:cNvSpPr/>
          <p:nvPr/>
        </p:nvSpPr>
        <p:spPr>
          <a:xfrm>
            <a:off x="5542068" y="3374395"/>
            <a:ext cx="3016450" cy="1235596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Rectángulo 48"/>
          <p:cNvSpPr/>
          <p:nvPr/>
        </p:nvSpPr>
        <p:spPr>
          <a:xfrm>
            <a:off x="8794972" y="4295553"/>
            <a:ext cx="3016450" cy="15198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0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213663" y="5215825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51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49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0496" y="589896"/>
            <a:ext cx="10515600" cy="1325563"/>
          </a:xfrm>
        </p:spPr>
        <p:txBody>
          <a:bodyPr>
            <a:noAutofit/>
          </a:bodyPr>
          <a:lstStyle/>
          <a:p>
            <a:r>
              <a:rPr lang="es-CO" sz="2800" b="1" dirty="0"/>
              <a:t>Sprint 2: </a:t>
            </a:r>
            <a:r>
              <a:rPr lang="es-CO" sz="2800" dirty="0"/>
              <a:t>Diseñe un personaje empático animado que pueda acompañar a los empresarios en la adopción de las nuevas TI y canales digitales </a:t>
            </a:r>
            <a:br>
              <a:rPr lang="es-CO" sz="2800" dirty="0"/>
            </a:b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2895524"/>
            <a:ext cx="1930952" cy="14669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0" r="27483"/>
          <a:stretch/>
        </p:blipFill>
        <p:spPr>
          <a:xfrm>
            <a:off x="6858125" y="2494067"/>
            <a:ext cx="1677904" cy="19676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652" y="3275686"/>
            <a:ext cx="1526362" cy="1479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95" y="5131007"/>
            <a:ext cx="1392628" cy="15634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r="19503"/>
          <a:stretch/>
        </p:blipFill>
        <p:spPr>
          <a:xfrm>
            <a:off x="2799222" y="3001963"/>
            <a:ext cx="1620253" cy="1619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75" y="4633471"/>
            <a:ext cx="1984651" cy="16837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48" y="4759918"/>
            <a:ext cx="1542238" cy="15422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46" y="4621213"/>
            <a:ext cx="1534536" cy="15345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 r="23979"/>
          <a:stretch/>
        </p:blipFill>
        <p:spPr>
          <a:xfrm>
            <a:off x="1388556" y="2922762"/>
            <a:ext cx="1524000" cy="16002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87" y="2895525"/>
            <a:ext cx="1336050" cy="149990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94"/>
          <a:stretch/>
        </p:blipFill>
        <p:spPr>
          <a:xfrm>
            <a:off x="884" y="5142571"/>
            <a:ext cx="1930952" cy="49738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 r="9195"/>
          <a:stretch/>
        </p:blipFill>
        <p:spPr>
          <a:xfrm>
            <a:off x="10342357" y="5054286"/>
            <a:ext cx="1753390" cy="95350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4"/>
          <a:stretch/>
        </p:blipFill>
        <p:spPr>
          <a:xfrm>
            <a:off x="3696635" y="5909450"/>
            <a:ext cx="1336050" cy="67384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7"/>
          <a:stretch/>
        </p:blipFill>
        <p:spPr>
          <a:xfrm>
            <a:off x="292471" y="3747025"/>
            <a:ext cx="1336050" cy="87418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 t="75496" r="23979"/>
          <a:stretch/>
        </p:blipFill>
        <p:spPr>
          <a:xfrm>
            <a:off x="8030713" y="6410036"/>
            <a:ext cx="1524000" cy="39212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5" t="50433" r="41074" b="24504"/>
          <a:stretch/>
        </p:blipFill>
        <p:spPr>
          <a:xfrm>
            <a:off x="1317480" y="5696449"/>
            <a:ext cx="930443" cy="7135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8" b="29603"/>
          <a:stretch/>
        </p:blipFill>
        <p:spPr>
          <a:xfrm>
            <a:off x="10061229" y="2009126"/>
            <a:ext cx="2143125" cy="9946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3"/>
          <a:stretch/>
        </p:blipFill>
        <p:spPr>
          <a:xfrm>
            <a:off x="9697714" y="6222614"/>
            <a:ext cx="2152650" cy="46446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3"/>
          <a:stretch/>
        </p:blipFill>
        <p:spPr>
          <a:xfrm>
            <a:off x="399065" y="2701241"/>
            <a:ext cx="1122862" cy="73598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4" b="13906"/>
          <a:stretch/>
        </p:blipFill>
        <p:spPr>
          <a:xfrm>
            <a:off x="103776" y="5749632"/>
            <a:ext cx="1142203" cy="81223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5" b="16701"/>
          <a:stretch/>
        </p:blipFill>
        <p:spPr>
          <a:xfrm>
            <a:off x="8817416" y="2018286"/>
            <a:ext cx="875373" cy="63184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9" b="18374"/>
          <a:stretch/>
        </p:blipFill>
        <p:spPr>
          <a:xfrm>
            <a:off x="6038461" y="1931791"/>
            <a:ext cx="1242028" cy="7809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43" y="1607050"/>
            <a:ext cx="1323586" cy="7941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3883" y="1650454"/>
            <a:ext cx="843292" cy="9940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20" y="1955492"/>
            <a:ext cx="900626" cy="6048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" y="1667829"/>
            <a:ext cx="798723" cy="81671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93" y="4731135"/>
            <a:ext cx="1224509" cy="6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6" descr="Chica con documentos">
            <a:extLst>
              <a:ext uri="{FF2B5EF4-FFF2-40B4-BE49-F238E27FC236}">
                <a16:creationId xmlns="" xmlns:a16="http://schemas.microsoft.com/office/drawing/2014/main" id="{E9F3703D-4CE9-427F-948F-569701DBD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Cuadro de texto 2">
            <a:extLst>
              <a:ext uri="{FF2B5EF4-FFF2-40B4-BE49-F238E27FC236}">
                <a16:creationId xmlns="" xmlns:a16="http://schemas.microsoft.com/office/drawing/2014/main" id="{FC0AE2BB-50F0-4067-B935-2FE5AD329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01" y="1942920"/>
            <a:ext cx="6857905" cy="207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63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 por contar con nosotros!</a:t>
            </a:r>
            <a:endParaRPr lang="es-CO" sz="1100" dirty="0">
              <a:solidFill>
                <a:schemeClr val="tx1">
                  <a:lumMod val="50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B6DB6FB-5680-43BE-9F13-B0E8E51DCF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22" y="5786438"/>
            <a:ext cx="1873603" cy="787247"/>
          </a:xfrm>
          <a:prstGeom prst="rect">
            <a:avLst/>
          </a:prstGeom>
        </p:spPr>
      </p:pic>
      <p:pic>
        <p:nvPicPr>
          <p:cNvPr id="8" name="Picture 2" descr="https://www.emprender.com.co/Imagenes/Logos/logogrande.png">
            <a:extLst>
              <a:ext uri="{FF2B5EF4-FFF2-40B4-BE49-F238E27FC236}">
                <a16:creationId xmlns="" xmlns:a16="http://schemas.microsoft.com/office/drawing/2014/main" id="{A0E7821A-4DAA-4E34-995B-DFA9ED38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67520"/>
            <a:ext cx="1249193" cy="1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9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mponente_digital">
      <a:dk1>
        <a:srgbClr val="0D95B3"/>
      </a:dk1>
      <a:lt1>
        <a:srgbClr val="FFFFFF"/>
      </a:lt1>
      <a:dk2>
        <a:srgbClr val="333F50"/>
      </a:dk2>
      <a:lt2>
        <a:srgbClr val="80808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ponente_digital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11088</TotalTime>
  <Words>404</Words>
  <Application>Microsoft Office PowerPoint</Application>
  <PresentationFormat>Panorámica</PresentationFormat>
  <Paragraphs>59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Arial</vt:lpstr>
      <vt:lpstr>Bahnschrift</vt:lpstr>
      <vt:lpstr>Bahnschrift Light</vt:lpstr>
      <vt:lpstr>Bradley Hand ITC</vt:lpstr>
      <vt:lpstr>Calibri</vt:lpstr>
      <vt:lpstr>Lato</vt:lpstr>
      <vt:lpstr>Myriad Pro</vt:lpstr>
      <vt:lpstr>Times New Roman</vt:lpstr>
      <vt:lpstr>Wingdings</vt:lpstr>
      <vt:lpstr>Tema de Office</vt:lpstr>
      <vt:lpstr>Presentación de PowerPoint</vt:lpstr>
      <vt:lpstr>Reto 3 – Formación y acompañamiento</vt:lpstr>
      <vt:lpstr>Solución</vt:lpstr>
      <vt:lpstr>Sprint 1: Definir 3 ejes temáticos para el programa o proyecto de adopción de TI y canales digitales propuesto </vt:lpstr>
      <vt:lpstr>Sprint 1: Definir 3 ejes temáticos para el programa o proyecto de adopción de TI y canales digitales propuesto </vt:lpstr>
      <vt:lpstr>Sprint 2: Diseñe un personaje empático animado que pueda acompañar a los empresarios en la adopción de las nuevas TI y canales digitales   </vt:lpstr>
      <vt:lpstr>Sprint 2: Diseñe un personaje empático animado que pueda acompañar a los empresarios en la adopción de las nuevas TI y canales digitales   </vt:lpstr>
      <vt:lpstr>Sprint 2: Diseñe un personaje empático animado que pueda acompañar a los empresarios en la adopción de las nuevas TI y canales digitales 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Fernando Lara Rodriguez</dc:creator>
  <cp:lastModifiedBy>Cuenta Microsoft</cp:lastModifiedBy>
  <cp:revision>72</cp:revision>
  <dcterms:created xsi:type="dcterms:W3CDTF">2019-11-05T02:24:43Z</dcterms:created>
  <dcterms:modified xsi:type="dcterms:W3CDTF">2020-08-11T21:09:31Z</dcterms:modified>
</cp:coreProperties>
</file>