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3" r:id="rId2"/>
    <p:sldId id="313" r:id="rId3"/>
    <p:sldId id="333" r:id="rId4"/>
    <p:sldId id="323" r:id="rId5"/>
    <p:sldId id="325" r:id="rId6"/>
    <p:sldId id="324" r:id="rId7"/>
    <p:sldId id="326" r:id="rId8"/>
    <p:sldId id="284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E50BCB"/>
    <a:srgbClr val="66FF33"/>
    <a:srgbClr val="FF0066"/>
    <a:srgbClr val="333F50"/>
    <a:srgbClr val="FFFFFF"/>
    <a:srgbClr val="262F3C"/>
    <a:srgbClr val="0D95B3"/>
    <a:srgbClr val="6060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A40F4-D7EF-48BA-A79B-D35782E871EA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1093F-7442-41DF-A8DA-D23CB51316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48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DE7A3D6-017B-4A90-9053-C55F026D0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4192BB4-5056-45EA-9FE6-64C9FAA7E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EB524EF-B6A4-41D8-BC84-417FC21F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DDFDFB7-901A-48B3-814F-EBC9F957D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1FCFC03-8D0E-468B-B3E3-7C89CDF3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540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FF167C-A4B6-42B1-9539-0437D942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AEAB567-93C8-48B5-9F89-AF84A8AA7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3D922D8-EE9B-40CD-A277-E7CE07F69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0B892DC-09DB-40EC-835E-12CA3EEB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BE5B88C-80D8-4004-BACE-899A9EEB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766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9D3D5A83-DF8D-4A7A-8428-0C2390DE2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5113274-6184-4346-ACE5-93F544490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F354DCD-EF8D-4451-AE40-06C9AD39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E23C195-5DA9-4565-AB5D-EC94B241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9D32D69-831D-4894-82A4-A92FAFF1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053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F2E24C1-4B42-40D5-BA3D-C8494F94F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6614D1-DDA3-4EF5-B342-BBE05C80C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95209EE-D37E-4653-B142-6F8CF6F6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46074BE-5D02-4B8C-B980-B2342131D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9072DEC-52B1-4DD7-B69E-3ADED5CD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445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137673-7F94-40E2-9F51-AF110DC2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60E4ABA-B116-478C-A34F-7FA3905D9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AD612B1-80F8-4D02-86B5-456335FCC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B53AEA1-E704-4886-9AB8-8253E2B3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50FA423-05AE-42A3-A171-A2ACAEC9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65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1ECA47-1499-467E-835D-33239465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85339AD-B69B-42BC-8CA0-D4E4AFB1C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13698F8-6679-487A-A8EA-2084235A3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9EFB419-3B95-4764-9798-F32CEA06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050FC89-6B3D-479A-BED0-30575707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4A7A042-61FB-44C7-AD76-96DB5E21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36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1FC2A6-500D-4BE9-AF8D-4A1E2924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7B9BC98-A078-47D8-B9A9-3AE61981B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A73209B-59DD-42B9-A1BE-68E69968B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110DCE6-DE51-416F-B8B2-73F037DA0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15475582-68BE-4E64-A17D-3335A88C7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EE7DC74E-64C8-4AAE-B163-99A20E920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68FBF18C-1F95-4133-93C2-F0550C68A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2195AAF3-3BE7-45AB-8C93-A368EBAB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083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206E35-B5F3-4E82-8DEF-051460036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1708F35-122E-40B9-A86B-FBACA04BC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1B357675-EDDC-4810-B256-342E54D8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FC3688F-6089-4729-9465-26166617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265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02099DF-E381-4093-A03C-0C9A39AE2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1E7D7764-5068-4469-9ABF-09278A40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34F792FE-5FB6-43F2-938D-6ABAC887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925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6B2DAC7-58A4-4A52-B579-9CFFAC55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7D1B706-B176-47E9-B084-38510C16A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7F17B33-5D84-4217-A725-FC8B26262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8178CD8-797B-436E-98E5-B0C6645D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60D0DA5-7C5B-40A9-B725-E66867EC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D81852C-2035-4A3E-9590-8E9EDB6E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29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5E4A33-DA5F-462B-B06B-2453AF7D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2DBB9AC-238A-46FA-A322-0D32B8686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B110FBE-E17D-425C-AB77-FC01F5692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C776605-EF14-4717-BB26-8185D915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70B9F54-7E2E-4407-A953-3086BBAC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7503548-4684-428D-80B3-0C68B53B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338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30C5C8B2-FF51-40F9-8722-56340CCC7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AF2E5AB-CCDD-4491-9774-6EF6732C2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0FB21E0-9A43-4553-AABC-B7FDD22CD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50D68-2EA9-418B-9767-F5569F0F9BCB}" type="datetimeFigureOut">
              <a:rPr lang="es-CO" smtClean="0"/>
              <a:t>11/08/2020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4C470D1-E99E-4C4C-942A-07230F70A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6FEBDCC-9416-4F3E-B1A0-0AFECDF31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685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 de texto 2">
            <a:extLst>
              <a:ext uri="{FF2B5EF4-FFF2-40B4-BE49-F238E27FC236}">
                <a16:creationId xmlns="" xmlns:a16="http://schemas.microsoft.com/office/drawing/2014/main" id="{E2FC9C03-D928-4901-8ACF-353D845B3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4173"/>
            <a:ext cx="12189460" cy="107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6300" dirty="0">
                <a:solidFill>
                  <a:srgbClr val="FFFFFF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espacios vacíos</a:t>
            </a:r>
            <a:endParaRPr lang="es-CO" sz="11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>
            <a:extLst>
              <a:ext uri="{FF2B5EF4-FFF2-40B4-BE49-F238E27FC236}">
                <a16:creationId xmlns="" xmlns:a16="http://schemas.microsoft.com/office/drawing/2014/main" id="{177F3D41-4B89-44CB-A59C-C56299A6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" y="3243890"/>
            <a:ext cx="12189460" cy="138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chemeClr val="accent4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Consultoría en Transformación </a:t>
            </a:r>
            <a:r>
              <a:rPr lang="es-MX" sz="3600" dirty="0" smtClean="0">
                <a:solidFill>
                  <a:schemeClr val="accent4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endParaRPr lang="es-MX" sz="3600" dirty="0">
              <a:solidFill>
                <a:schemeClr val="accent4"/>
              </a:solidFill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 smtClean="0">
                <a:solidFill>
                  <a:schemeClr val="accent4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2do Taller: Juntas Directivas</a:t>
            </a:r>
            <a:endParaRPr lang="es-MX" sz="3600" dirty="0">
              <a:solidFill>
                <a:schemeClr val="accent4"/>
              </a:solidFill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14" y="599948"/>
            <a:ext cx="4477521" cy="113081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412" y="0"/>
            <a:ext cx="2519774" cy="23451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4FDF9B9-AB9B-FA40-A0DE-A58CC8FFD2C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101" y="6068562"/>
            <a:ext cx="1075827" cy="5289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BC85A5A-E7BE-F84C-AB50-9156F0FD1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2168" y="6014861"/>
            <a:ext cx="642046" cy="6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600" b="1" dirty="0" smtClean="0">
                <a:solidFill>
                  <a:schemeClr val="bg1"/>
                </a:solidFill>
              </a:rPr>
              <a:t>Reto 2 - Producto</a:t>
            </a:r>
            <a:endParaRPr lang="es-CO" sz="66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740030"/>
            <a:ext cx="10515600" cy="4351338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¿Cómo podríamos cautivar a nuevos clientes mediante servicios/productos financieros digitales?</a:t>
            </a:r>
            <a:endParaRPr lang="es-CO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O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O" dirty="0">
              <a:solidFill>
                <a:schemeClr val="bg1"/>
              </a:solidFill>
            </a:endParaRPr>
          </a:p>
        </p:txBody>
      </p:sp>
      <p:grpSp>
        <p:nvGrpSpPr>
          <p:cNvPr id="4" name="Google Shape;12980;p83">
            <a:extLst>
              <a:ext uri="{FF2B5EF4-FFF2-40B4-BE49-F238E27FC236}">
                <a16:creationId xmlns:a16="http://schemas.microsoft.com/office/drawing/2014/main" xmlns="" id="{D4475D81-F5FD-4A03-BB96-763B6B802C85}"/>
              </a:ext>
            </a:extLst>
          </p:cNvPr>
          <p:cNvGrpSpPr/>
          <p:nvPr/>
        </p:nvGrpSpPr>
        <p:grpSpPr>
          <a:xfrm rot="21113337">
            <a:off x="10329706" y="4641857"/>
            <a:ext cx="1368799" cy="1646812"/>
            <a:chOff x="1367060" y="2422129"/>
            <a:chExt cx="269261" cy="352050"/>
          </a:xfrm>
          <a:solidFill>
            <a:srgbClr val="FFC000"/>
          </a:solidFill>
        </p:grpSpPr>
        <p:sp>
          <p:nvSpPr>
            <p:cNvPr id="5" name="Google Shape;12981;p83">
              <a:extLst>
                <a:ext uri="{FF2B5EF4-FFF2-40B4-BE49-F238E27FC236}">
                  <a16:creationId xmlns:a16="http://schemas.microsoft.com/office/drawing/2014/main" xmlns="" id="{4BC615D6-DB2C-4E0F-924D-4D2953713EBE}"/>
                </a:ext>
              </a:extLst>
            </p:cNvPr>
            <p:cNvSpPr/>
            <p:nvPr/>
          </p:nvSpPr>
          <p:spPr>
            <a:xfrm>
              <a:off x="1392059" y="2651857"/>
              <a:ext cx="129160" cy="122322"/>
            </a:xfrm>
            <a:custGeom>
              <a:avLst/>
              <a:gdLst/>
              <a:ahLst/>
              <a:cxnLst/>
              <a:rect l="l" t="t" r="r" b="b"/>
              <a:pathLst>
                <a:path w="4061" h="3846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357" y="333"/>
                  </a:lnTo>
                  <a:lnTo>
                    <a:pt x="357" y="1691"/>
                  </a:lnTo>
                  <a:cubicBezTo>
                    <a:pt x="357" y="2179"/>
                    <a:pt x="762" y="2584"/>
                    <a:pt x="1250" y="2584"/>
                  </a:cubicBezTo>
                  <a:cubicBezTo>
                    <a:pt x="1286" y="2584"/>
                    <a:pt x="1226" y="2584"/>
                    <a:pt x="2310" y="2405"/>
                  </a:cubicBezTo>
                  <a:lnTo>
                    <a:pt x="2310" y="3453"/>
                  </a:lnTo>
                  <a:cubicBezTo>
                    <a:pt x="2310" y="3667"/>
                    <a:pt x="2489" y="3846"/>
                    <a:pt x="2691" y="3846"/>
                  </a:cubicBezTo>
                  <a:lnTo>
                    <a:pt x="3905" y="3846"/>
                  </a:lnTo>
                  <a:cubicBezTo>
                    <a:pt x="3989" y="3846"/>
                    <a:pt x="4060" y="3774"/>
                    <a:pt x="4060" y="3679"/>
                  </a:cubicBezTo>
                  <a:cubicBezTo>
                    <a:pt x="4060" y="3596"/>
                    <a:pt x="3989" y="3500"/>
                    <a:pt x="3893" y="3500"/>
                  </a:cubicBezTo>
                  <a:lnTo>
                    <a:pt x="2691" y="3500"/>
                  </a:lnTo>
                  <a:cubicBezTo>
                    <a:pt x="2667" y="3500"/>
                    <a:pt x="2631" y="3465"/>
                    <a:pt x="2631" y="3441"/>
                  </a:cubicBezTo>
                  <a:lnTo>
                    <a:pt x="2631" y="2191"/>
                  </a:lnTo>
                  <a:cubicBezTo>
                    <a:pt x="2631" y="2143"/>
                    <a:pt x="2620" y="2107"/>
                    <a:pt x="2572" y="2072"/>
                  </a:cubicBezTo>
                  <a:cubicBezTo>
                    <a:pt x="2555" y="2055"/>
                    <a:pt x="2520" y="2038"/>
                    <a:pt x="2485" y="2038"/>
                  </a:cubicBezTo>
                  <a:cubicBezTo>
                    <a:pt x="2470" y="2038"/>
                    <a:pt x="2455" y="2041"/>
                    <a:pt x="2441" y="2048"/>
                  </a:cubicBezTo>
                  <a:lnTo>
                    <a:pt x="1238" y="2250"/>
                  </a:lnTo>
                  <a:cubicBezTo>
                    <a:pt x="917" y="2250"/>
                    <a:pt x="691" y="2000"/>
                    <a:pt x="691" y="1691"/>
                  </a:cubicBezTo>
                  <a:lnTo>
                    <a:pt x="691" y="167"/>
                  </a:lnTo>
                  <a:cubicBezTo>
                    <a:pt x="691" y="83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" name="Google Shape;12982;p83">
              <a:extLst>
                <a:ext uri="{FF2B5EF4-FFF2-40B4-BE49-F238E27FC236}">
                  <a16:creationId xmlns:a16="http://schemas.microsoft.com/office/drawing/2014/main" xmlns="" id="{5E206AD9-DC4F-4F28-923C-8AEA28B5BC12}"/>
                </a:ext>
              </a:extLst>
            </p:cNvPr>
            <p:cNvSpPr/>
            <p:nvPr/>
          </p:nvSpPr>
          <p:spPr>
            <a:xfrm>
              <a:off x="1367060" y="2441912"/>
              <a:ext cx="82184" cy="212139"/>
            </a:xfrm>
            <a:custGeom>
              <a:avLst/>
              <a:gdLst/>
              <a:ahLst/>
              <a:cxnLst/>
              <a:rect l="l" t="t" r="r" b="b"/>
              <a:pathLst>
                <a:path w="2584" h="6670" extrusionOk="0">
                  <a:moveTo>
                    <a:pt x="2415" y="1"/>
                  </a:moveTo>
                  <a:cubicBezTo>
                    <a:pt x="2382" y="1"/>
                    <a:pt x="2350" y="10"/>
                    <a:pt x="2322" y="29"/>
                  </a:cubicBezTo>
                  <a:cubicBezTo>
                    <a:pt x="1274" y="731"/>
                    <a:pt x="655" y="1898"/>
                    <a:pt x="655" y="3148"/>
                  </a:cubicBezTo>
                  <a:cubicBezTo>
                    <a:pt x="655" y="3351"/>
                    <a:pt x="667" y="3541"/>
                    <a:pt x="703" y="3732"/>
                  </a:cubicBezTo>
                  <a:cubicBezTo>
                    <a:pt x="48" y="5708"/>
                    <a:pt x="0" y="5696"/>
                    <a:pt x="0" y="5970"/>
                  </a:cubicBezTo>
                  <a:cubicBezTo>
                    <a:pt x="0" y="6208"/>
                    <a:pt x="84" y="6446"/>
                    <a:pt x="262" y="6625"/>
                  </a:cubicBezTo>
                  <a:cubicBezTo>
                    <a:pt x="295" y="6651"/>
                    <a:pt x="342" y="6670"/>
                    <a:pt x="389" y="6670"/>
                  </a:cubicBezTo>
                  <a:cubicBezTo>
                    <a:pt x="429" y="6670"/>
                    <a:pt x="468" y="6657"/>
                    <a:pt x="500" y="6625"/>
                  </a:cubicBezTo>
                  <a:cubicBezTo>
                    <a:pt x="560" y="6565"/>
                    <a:pt x="584" y="6458"/>
                    <a:pt x="500" y="6375"/>
                  </a:cubicBezTo>
                  <a:cubicBezTo>
                    <a:pt x="358" y="6220"/>
                    <a:pt x="298" y="5982"/>
                    <a:pt x="369" y="5756"/>
                  </a:cubicBezTo>
                  <a:lnTo>
                    <a:pt x="1036" y="3791"/>
                  </a:lnTo>
                  <a:cubicBezTo>
                    <a:pt x="1060" y="3767"/>
                    <a:pt x="1060" y="3732"/>
                    <a:pt x="1036" y="3720"/>
                  </a:cubicBezTo>
                  <a:cubicBezTo>
                    <a:pt x="1012" y="3517"/>
                    <a:pt x="1000" y="3327"/>
                    <a:pt x="1000" y="3148"/>
                  </a:cubicBezTo>
                  <a:cubicBezTo>
                    <a:pt x="1000" y="2005"/>
                    <a:pt x="1560" y="934"/>
                    <a:pt x="2513" y="291"/>
                  </a:cubicBezTo>
                  <a:cubicBezTo>
                    <a:pt x="2572" y="255"/>
                    <a:pt x="2584" y="148"/>
                    <a:pt x="2548" y="76"/>
                  </a:cubicBezTo>
                  <a:cubicBezTo>
                    <a:pt x="2519" y="25"/>
                    <a:pt x="2467" y="1"/>
                    <a:pt x="2415" y="1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7" name="Google Shape;12983;p83">
              <a:extLst>
                <a:ext uri="{FF2B5EF4-FFF2-40B4-BE49-F238E27FC236}">
                  <a16:creationId xmlns:a16="http://schemas.microsoft.com/office/drawing/2014/main" xmlns="" id="{75A1D4C6-2D8F-4D5B-AF1A-52CE40EEFEBF}"/>
                </a:ext>
              </a:extLst>
            </p:cNvPr>
            <p:cNvSpPr/>
            <p:nvPr/>
          </p:nvSpPr>
          <p:spPr>
            <a:xfrm>
              <a:off x="1456051" y="2422129"/>
              <a:ext cx="180271" cy="162937"/>
            </a:xfrm>
            <a:custGeom>
              <a:avLst/>
              <a:gdLst/>
              <a:ahLst/>
              <a:cxnLst/>
              <a:rect l="l" t="t" r="r" b="b"/>
              <a:pathLst>
                <a:path w="5668" h="5123" extrusionOk="0">
                  <a:moveTo>
                    <a:pt x="1621" y="1"/>
                  </a:moveTo>
                  <a:cubicBezTo>
                    <a:pt x="1104" y="1"/>
                    <a:pt x="591" y="107"/>
                    <a:pt x="119" y="317"/>
                  </a:cubicBezTo>
                  <a:cubicBezTo>
                    <a:pt x="24" y="353"/>
                    <a:pt x="0" y="448"/>
                    <a:pt x="24" y="544"/>
                  </a:cubicBezTo>
                  <a:cubicBezTo>
                    <a:pt x="51" y="616"/>
                    <a:pt x="113" y="648"/>
                    <a:pt x="184" y="648"/>
                  </a:cubicBezTo>
                  <a:cubicBezTo>
                    <a:pt x="205" y="648"/>
                    <a:pt x="228" y="645"/>
                    <a:pt x="250" y="639"/>
                  </a:cubicBezTo>
                  <a:cubicBezTo>
                    <a:pt x="965" y="317"/>
                    <a:pt x="1536" y="365"/>
                    <a:pt x="1643" y="353"/>
                  </a:cubicBezTo>
                  <a:cubicBezTo>
                    <a:pt x="3941" y="365"/>
                    <a:pt x="5644" y="2556"/>
                    <a:pt x="4894" y="4901"/>
                  </a:cubicBezTo>
                  <a:cubicBezTo>
                    <a:pt x="4870" y="4997"/>
                    <a:pt x="4906" y="5080"/>
                    <a:pt x="5001" y="5116"/>
                  </a:cubicBezTo>
                  <a:cubicBezTo>
                    <a:pt x="5018" y="5120"/>
                    <a:pt x="5035" y="5123"/>
                    <a:pt x="5052" y="5123"/>
                  </a:cubicBezTo>
                  <a:cubicBezTo>
                    <a:pt x="5119" y="5123"/>
                    <a:pt x="5184" y="5085"/>
                    <a:pt x="5203" y="5009"/>
                  </a:cubicBezTo>
                  <a:cubicBezTo>
                    <a:pt x="5668" y="3508"/>
                    <a:pt x="5239" y="2044"/>
                    <a:pt x="4263" y="1079"/>
                  </a:cubicBezTo>
                  <a:cubicBezTo>
                    <a:pt x="3524" y="356"/>
                    <a:pt x="2566" y="1"/>
                    <a:pt x="1621" y="1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8" name="Google Shape;12984;p83">
              <a:extLst>
                <a:ext uri="{FF2B5EF4-FFF2-40B4-BE49-F238E27FC236}">
                  <a16:creationId xmlns:a16="http://schemas.microsoft.com/office/drawing/2014/main" xmlns="" id="{E9E1E040-DD68-44FA-A7BB-29FED70B970B}"/>
                </a:ext>
              </a:extLst>
            </p:cNvPr>
            <p:cNvSpPr/>
            <p:nvPr/>
          </p:nvSpPr>
          <p:spPr>
            <a:xfrm>
              <a:off x="1532160" y="2593590"/>
              <a:ext cx="81834" cy="180207"/>
            </a:xfrm>
            <a:custGeom>
              <a:avLst/>
              <a:gdLst/>
              <a:ahLst/>
              <a:cxnLst/>
              <a:rect l="l" t="t" r="r" b="b"/>
              <a:pathLst>
                <a:path w="2573" h="5666" extrusionOk="0">
                  <a:moveTo>
                    <a:pt x="2399" y="1"/>
                  </a:moveTo>
                  <a:cubicBezTo>
                    <a:pt x="2340" y="1"/>
                    <a:pt x="2284" y="36"/>
                    <a:pt x="2251" y="94"/>
                  </a:cubicBezTo>
                  <a:cubicBezTo>
                    <a:pt x="2096" y="380"/>
                    <a:pt x="1715" y="856"/>
                    <a:pt x="1715" y="1737"/>
                  </a:cubicBezTo>
                  <a:lnTo>
                    <a:pt x="1715" y="5273"/>
                  </a:lnTo>
                  <a:cubicBezTo>
                    <a:pt x="1715" y="5309"/>
                    <a:pt x="1679" y="5332"/>
                    <a:pt x="1655" y="5332"/>
                  </a:cubicBezTo>
                  <a:lnTo>
                    <a:pt x="167" y="5332"/>
                  </a:lnTo>
                  <a:cubicBezTo>
                    <a:pt x="72" y="5332"/>
                    <a:pt x="0" y="5404"/>
                    <a:pt x="0" y="5499"/>
                  </a:cubicBezTo>
                  <a:cubicBezTo>
                    <a:pt x="0" y="5583"/>
                    <a:pt x="72" y="5666"/>
                    <a:pt x="167" y="5666"/>
                  </a:cubicBezTo>
                  <a:lnTo>
                    <a:pt x="1655" y="5666"/>
                  </a:lnTo>
                  <a:cubicBezTo>
                    <a:pt x="1858" y="5666"/>
                    <a:pt x="2036" y="5487"/>
                    <a:pt x="2036" y="5273"/>
                  </a:cubicBezTo>
                  <a:lnTo>
                    <a:pt x="2036" y="1737"/>
                  </a:lnTo>
                  <a:cubicBezTo>
                    <a:pt x="2036" y="963"/>
                    <a:pt x="2382" y="558"/>
                    <a:pt x="2548" y="249"/>
                  </a:cubicBezTo>
                  <a:cubicBezTo>
                    <a:pt x="2572" y="153"/>
                    <a:pt x="2548" y="70"/>
                    <a:pt x="2477" y="22"/>
                  </a:cubicBezTo>
                  <a:cubicBezTo>
                    <a:pt x="2451" y="8"/>
                    <a:pt x="2425" y="1"/>
                    <a:pt x="2399" y="1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9" name="Google Shape;12985;p83">
              <a:extLst>
                <a:ext uri="{FF2B5EF4-FFF2-40B4-BE49-F238E27FC236}">
                  <a16:creationId xmlns:a16="http://schemas.microsoft.com/office/drawing/2014/main" xmlns="" id="{7A31A176-7A50-4002-AAA5-FFAB201AFA07}"/>
                </a:ext>
              </a:extLst>
            </p:cNvPr>
            <p:cNvSpPr/>
            <p:nvPr/>
          </p:nvSpPr>
          <p:spPr>
            <a:xfrm>
              <a:off x="1425359" y="2572313"/>
              <a:ext cx="24267" cy="17843"/>
            </a:xfrm>
            <a:custGeom>
              <a:avLst/>
              <a:gdLst/>
              <a:ahLst/>
              <a:cxnLst/>
              <a:rect l="l" t="t" r="r" b="b"/>
              <a:pathLst>
                <a:path w="763" h="561" extrusionOk="0">
                  <a:moveTo>
                    <a:pt x="583" y="0"/>
                  </a:moveTo>
                  <a:cubicBezTo>
                    <a:pt x="554" y="0"/>
                    <a:pt x="525" y="8"/>
                    <a:pt x="501" y="25"/>
                  </a:cubicBezTo>
                  <a:lnTo>
                    <a:pt x="96" y="239"/>
                  </a:lnTo>
                  <a:cubicBezTo>
                    <a:pt x="25" y="287"/>
                    <a:pt x="1" y="394"/>
                    <a:pt x="37" y="465"/>
                  </a:cubicBezTo>
                  <a:cubicBezTo>
                    <a:pt x="72" y="525"/>
                    <a:pt x="132" y="560"/>
                    <a:pt x="191" y="560"/>
                  </a:cubicBezTo>
                  <a:cubicBezTo>
                    <a:pt x="215" y="560"/>
                    <a:pt x="251" y="560"/>
                    <a:pt x="275" y="537"/>
                  </a:cubicBezTo>
                  <a:lnTo>
                    <a:pt x="680" y="322"/>
                  </a:lnTo>
                  <a:cubicBezTo>
                    <a:pt x="739" y="263"/>
                    <a:pt x="763" y="156"/>
                    <a:pt x="727" y="84"/>
                  </a:cubicBezTo>
                  <a:cubicBezTo>
                    <a:pt x="696" y="29"/>
                    <a:pt x="639" y="0"/>
                    <a:pt x="583" y="0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" name="Google Shape;12986;p83">
              <a:extLst>
                <a:ext uri="{FF2B5EF4-FFF2-40B4-BE49-F238E27FC236}">
                  <a16:creationId xmlns:a16="http://schemas.microsoft.com/office/drawing/2014/main" xmlns="" id="{85514BC2-FBE5-44BA-B9DA-F14D52D94B0E}"/>
                </a:ext>
              </a:extLst>
            </p:cNvPr>
            <p:cNvSpPr/>
            <p:nvPr/>
          </p:nvSpPr>
          <p:spPr>
            <a:xfrm>
              <a:off x="1562820" y="2573680"/>
              <a:ext cx="26176" cy="17620"/>
            </a:xfrm>
            <a:custGeom>
              <a:avLst/>
              <a:gdLst/>
              <a:ahLst/>
              <a:cxnLst/>
              <a:rect l="l" t="t" r="r" b="b"/>
              <a:pathLst>
                <a:path w="823" h="554" extrusionOk="0">
                  <a:moveTo>
                    <a:pt x="201" y="1"/>
                  </a:moveTo>
                  <a:cubicBezTo>
                    <a:pt x="143" y="1"/>
                    <a:pt x="81" y="28"/>
                    <a:pt x="48" y="77"/>
                  </a:cubicBezTo>
                  <a:cubicBezTo>
                    <a:pt x="1" y="160"/>
                    <a:pt x="37" y="255"/>
                    <a:pt x="108" y="303"/>
                  </a:cubicBezTo>
                  <a:cubicBezTo>
                    <a:pt x="513" y="529"/>
                    <a:pt x="513" y="553"/>
                    <a:pt x="584" y="553"/>
                  </a:cubicBezTo>
                  <a:cubicBezTo>
                    <a:pt x="763" y="541"/>
                    <a:pt x="822" y="315"/>
                    <a:pt x="680" y="244"/>
                  </a:cubicBezTo>
                  <a:lnTo>
                    <a:pt x="275" y="17"/>
                  </a:lnTo>
                  <a:cubicBezTo>
                    <a:pt x="253" y="6"/>
                    <a:pt x="227" y="1"/>
                    <a:pt x="201" y="1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1" name="Google Shape;12987;p83">
              <a:extLst>
                <a:ext uri="{FF2B5EF4-FFF2-40B4-BE49-F238E27FC236}">
                  <a16:creationId xmlns:a16="http://schemas.microsoft.com/office/drawing/2014/main" xmlns="" id="{E55FCA11-286B-444A-B098-67600A82CBB3}"/>
                </a:ext>
              </a:extLst>
            </p:cNvPr>
            <p:cNvSpPr/>
            <p:nvPr/>
          </p:nvSpPr>
          <p:spPr>
            <a:xfrm>
              <a:off x="1448100" y="2481414"/>
              <a:ext cx="125375" cy="191275"/>
            </a:xfrm>
            <a:custGeom>
              <a:avLst/>
              <a:gdLst/>
              <a:ahLst/>
              <a:cxnLst/>
              <a:rect l="l" t="t" r="r" b="b"/>
              <a:pathLst>
                <a:path w="3942" h="6014" extrusionOk="0">
                  <a:moveTo>
                    <a:pt x="1280" y="1498"/>
                  </a:moveTo>
                  <a:cubicBezTo>
                    <a:pt x="1355" y="1498"/>
                    <a:pt x="1429" y="1543"/>
                    <a:pt x="1429" y="1632"/>
                  </a:cubicBezTo>
                  <a:lnTo>
                    <a:pt x="1429" y="1763"/>
                  </a:lnTo>
                  <a:lnTo>
                    <a:pt x="1262" y="1763"/>
                  </a:lnTo>
                  <a:cubicBezTo>
                    <a:pt x="1191" y="1763"/>
                    <a:pt x="1131" y="1704"/>
                    <a:pt x="1131" y="1632"/>
                  </a:cubicBezTo>
                  <a:cubicBezTo>
                    <a:pt x="1131" y="1543"/>
                    <a:pt x="1206" y="1498"/>
                    <a:pt x="1280" y="1498"/>
                  </a:cubicBezTo>
                  <a:close/>
                  <a:moveTo>
                    <a:pt x="2483" y="1498"/>
                  </a:moveTo>
                  <a:cubicBezTo>
                    <a:pt x="2557" y="1498"/>
                    <a:pt x="2632" y="1543"/>
                    <a:pt x="2632" y="1632"/>
                  </a:cubicBezTo>
                  <a:cubicBezTo>
                    <a:pt x="2632" y="1704"/>
                    <a:pt x="2572" y="1763"/>
                    <a:pt x="2501" y="1763"/>
                  </a:cubicBezTo>
                  <a:lnTo>
                    <a:pt x="2334" y="1763"/>
                  </a:lnTo>
                  <a:lnTo>
                    <a:pt x="2334" y="1632"/>
                  </a:lnTo>
                  <a:cubicBezTo>
                    <a:pt x="2334" y="1543"/>
                    <a:pt x="2408" y="1498"/>
                    <a:pt x="2483" y="1498"/>
                  </a:cubicBezTo>
                  <a:close/>
                  <a:moveTo>
                    <a:pt x="1989" y="2085"/>
                  </a:moveTo>
                  <a:lnTo>
                    <a:pt x="1989" y="3776"/>
                  </a:lnTo>
                  <a:lnTo>
                    <a:pt x="1739" y="3776"/>
                  </a:lnTo>
                  <a:lnTo>
                    <a:pt x="1739" y="2085"/>
                  </a:lnTo>
                  <a:close/>
                  <a:moveTo>
                    <a:pt x="2524" y="4097"/>
                  </a:moveTo>
                  <a:lnTo>
                    <a:pt x="2524" y="4430"/>
                  </a:lnTo>
                  <a:lnTo>
                    <a:pt x="1215" y="4430"/>
                  </a:lnTo>
                  <a:lnTo>
                    <a:pt x="1215" y="4097"/>
                  </a:lnTo>
                  <a:close/>
                  <a:moveTo>
                    <a:pt x="2512" y="4752"/>
                  </a:moveTo>
                  <a:lnTo>
                    <a:pt x="2512" y="4942"/>
                  </a:lnTo>
                  <a:lnTo>
                    <a:pt x="2524" y="4942"/>
                  </a:lnTo>
                  <a:cubicBezTo>
                    <a:pt x="2524" y="5026"/>
                    <a:pt x="2465" y="5085"/>
                    <a:pt x="2393" y="5085"/>
                  </a:cubicBezTo>
                  <a:lnTo>
                    <a:pt x="1334" y="5085"/>
                  </a:lnTo>
                  <a:cubicBezTo>
                    <a:pt x="1262" y="5085"/>
                    <a:pt x="1203" y="5026"/>
                    <a:pt x="1203" y="4942"/>
                  </a:cubicBezTo>
                  <a:lnTo>
                    <a:pt x="1203" y="4752"/>
                  </a:lnTo>
                  <a:close/>
                  <a:moveTo>
                    <a:pt x="2227" y="5395"/>
                  </a:moveTo>
                  <a:cubicBezTo>
                    <a:pt x="2203" y="5561"/>
                    <a:pt x="2048" y="5681"/>
                    <a:pt x="1870" y="5681"/>
                  </a:cubicBezTo>
                  <a:cubicBezTo>
                    <a:pt x="1691" y="5681"/>
                    <a:pt x="1548" y="5561"/>
                    <a:pt x="1500" y="5395"/>
                  </a:cubicBezTo>
                  <a:close/>
                  <a:moveTo>
                    <a:pt x="1874" y="1"/>
                  </a:moveTo>
                  <a:cubicBezTo>
                    <a:pt x="834" y="1"/>
                    <a:pt x="0" y="837"/>
                    <a:pt x="0" y="1882"/>
                  </a:cubicBezTo>
                  <a:cubicBezTo>
                    <a:pt x="0" y="2406"/>
                    <a:pt x="215" y="2906"/>
                    <a:pt x="607" y="3264"/>
                  </a:cubicBezTo>
                  <a:cubicBezTo>
                    <a:pt x="786" y="3418"/>
                    <a:pt x="869" y="3656"/>
                    <a:pt x="869" y="3895"/>
                  </a:cubicBezTo>
                  <a:lnTo>
                    <a:pt x="869" y="4942"/>
                  </a:lnTo>
                  <a:cubicBezTo>
                    <a:pt x="869" y="5145"/>
                    <a:pt x="988" y="5300"/>
                    <a:pt x="1155" y="5359"/>
                  </a:cubicBezTo>
                  <a:cubicBezTo>
                    <a:pt x="1191" y="5716"/>
                    <a:pt x="1489" y="6014"/>
                    <a:pt x="1858" y="6014"/>
                  </a:cubicBezTo>
                  <a:cubicBezTo>
                    <a:pt x="2227" y="6014"/>
                    <a:pt x="2524" y="5740"/>
                    <a:pt x="2560" y="5359"/>
                  </a:cubicBezTo>
                  <a:cubicBezTo>
                    <a:pt x="2715" y="5288"/>
                    <a:pt x="2834" y="5121"/>
                    <a:pt x="2834" y="4942"/>
                  </a:cubicBezTo>
                  <a:lnTo>
                    <a:pt x="2834" y="3871"/>
                  </a:lnTo>
                  <a:cubicBezTo>
                    <a:pt x="2834" y="3811"/>
                    <a:pt x="2834" y="3752"/>
                    <a:pt x="2858" y="3692"/>
                  </a:cubicBezTo>
                  <a:cubicBezTo>
                    <a:pt x="2870" y="3609"/>
                    <a:pt x="2822" y="3514"/>
                    <a:pt x="2727" y="3502"/>
                  </a:cubicBezTo>
                  <a:cubicBezTo>
                    <a:pt x="2718" y="3500"/>
                    <a:pt x="2710" y="3500"/>
                    <a:pt x="2701" y="3500"/>
                  </a:cubicBezTo>
                  <a:cubicBezTo>
                    <a:pt x="2627" y="3500"/>
                    <a:pt x="2558" y="3546"/>
                    <a:pt x="2536" y="3621"/>
                  </a:cubicBezTo>
                  <a:cubicBezTo>
                    <a:pt x="2524" y="3668"/>
                    <a:pt x="2524" y="3728"/>
                    <a:pt x="2512" y="3776"/>
                  </a:cubicBezTo>
                  <a:lnTo>
                    <a:pt x="2298" y="3776"/>
                  </a:lnTo>
                  <a:lnTo>
                    <a:pt x="2298" y="2085"/>
                  </a:lnTo>
                  <a:lnTo>
                    <a:pt x="2465" y="2085"/>
                  </a:lnTo>
                  <a:cubicBezTo>
                    <a:pt x="2715" y="2085"/>
                    <a:pt x="2929" y="1882"/>
                    <a:pt x="2929" y="1632"/>
                  </a:cubicBezTo>
                  <a:cubicBezTo>
                    <a:pt x="2929" y="1370"/>
                    <a:pt x="2715" y="1168"/>
                    <a:pt x="2465" y="1168"/>
                  </a:cubicBezTo>
                  <a:lnTo>
                    <a:pt x="2441" y="1168"/>
                  </a:lnTo>
                  <a:cubicBezTo>
                    <a:pt x="2179" y="1168"/>
                    <a:pt x="1977" y="1370"/>
                    <a:pt x="1977" y="1632"/>
                  </a:cubicBezTo>
                  <a:lnTo>
                    <a:pt x="1977" y="1763"/>
                  </a:lnTo>
                  <a:lnTo>
                    <a:pt x="1727" y="1763"/>
                  </a:lnTo>
                  <a:lnTo>
                    <a:pt x="1727" y="1632"/>
                  </a:lnTo>
                  <a:cubicBezTo>
                    <a:pt x="1727" y="1370"/>
                    <a:pt x="1512" y="1168"/>
                    <a:pt x="1262" y="1168"/>
                  </a:cubicBezTo>
                  <a:lnTo>
                    <a:pt x="1227" y="1168"/>
                  </a:lnTo>
                  <a:cubicBezTo>
                    <a:pt x="977" y="1168"/>
                    <a:pt x="774" y="1370"/>
                    <a:pt x="774" y="1632"/>
                  </a:cubicBezTo>
                  <a:cubicBezTo>
                    <a:pt x="774" y="1882"/>
                    <a:pt x="977" y="2085"/>
                    <a:pt x="1227" y="2085"/>
                  </a:cubicBezTo>
                  <a:lnTo>
                    <a:pt x="1393" y="2085"/>
                  </a:lnTo>
                  <a:lnTo>
                    <a:pt x="1393" y="3776"/>
                  </a:lnTo>
                  <a:lnTo>
                    <a:pt x="1191" y="3776"/>
                  </a:lnTo>
                  <a:cubicBezTo>
                    <a:pt x="1155" y="3478"/>
                    <a:pt x="1024" y="3204"/>
                    <a:pt x="810" y="3014"/>
                  </a:cubicBezTo>
                  <a:cubicBezTo>
                    <a:pt x="488" y="2716"/>
                    <a:pt x="310" y="2299"/>
                    <a:pt x="310" y="1871"/>
                  </a:cubicBezTo>
                  <a:cubicBezTo>
                    <a:pt x="310" y="1013"/>
                    <a:pt x="988" y="323"/>
                    <a:pt x="1858" y="323"/>
                  </a:cubicBezTo>
                  <a:lnTo>
                    <a:pt x="1905" y="323"/>
                  </a:lnTo>
                  <a:cubicBezTo>
                    <a:pt x="2715" y="335"/>
                    <a:pt x="3394" y="1013"/>
                    <a:pt x="3405" y="1835"/>
                  </a:cubicBezTo>
                  <a:lnTo>
                    <a:pt x="3405" y="1847"/>
                  </a:lnTo>
                  <a:cubicBezTo>
                    <a:pt x="3405" y="2287"/>
                    <a:pt x="3239" y="2668"/>
                    <a:pt x="2929" y="2966"/>
                  </a:cubicBezTo>
                  <a:cubicBezTo>
                    <a:pt x="2870" y="3025"/>
                    <a:pt x="2858" y="3133"/>
                    <a:pt x="2929" y="3204"/>
                  </a:cubicBezTo>
                  <a:cubicBezTo>
                    <a:pt x="2965" y="3240"/>
                    <a:pt x="3007" y="3258"/>
                    <a:pt x="3048" y="3258"/>
                  </a:cubicBezTo>
                  <a:cubicBezTo>
                    <a:pt x="3090" y="3258"/>
                    <a:pt x="3132" y="3240"/>
                    <a:pt x="3167" y="3204"/>
                  </a:cubicBezTo>
                  <a:cubicBezTo>
                    <a:pt x="3906" y="2502"/>
                    <a:pt x="3941" y="1299"/>
                    <a:pt x="3191" y="561"/>
                  </a:cubicBezTo>
                  <a:cubicBezTo>
                    <a:pt x="2858" y="216"/>
                    <a:pt x="2393" y="1"/>
                    <a:pt x="1917" y="1"/>
                  </a:cubicBezTo>
                  <a:cubicBezTo>
                    <a:pt x="1903" y="1"/>
                    <a:pt x="1888" y="1"/>
                    <a:pt x="1874" y="1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2" name="Google Shape;12988;p83">
              <a:extLst>
                <a:ext uri="{FF2B5EF4-FFF2-40B4-BE49-F238E27FC236}">
                  <a16:creationId xmlns:a16="http://schemas.microsoft.com/office/drawing/2014/main" xmlns="" id="{45F28964-1BC2-4EA9-A0DE-2664F38B1426}"/>
                </a:ext>
              </a:extLst>
            </p:cNvPr>
            <p:cNvSpPr/>
            <p:nvPr/>
          </p:nvSpPr>
          <p:spPr>
            <a:xfrm>
              <a:off x="1502232" y="2449259"/>
              <a:ext cx="10655" cy="25380"/>
            </a:xfrm>
            <a:custGeom>
              <a:avLst/>
              <a:gdLst/>
              <a:ahLst/>
              <a:cxnLst/>
              <a:rect l="l" t="t" r="r" b="b"/>
              <a:pathLst>
                <a:path w="335" h="798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631"/>
                  </a:lnTo>
                  <a:cubicBezTo>
                    <a:pt x="1" y="715"/>
                    <a:pt x="84" y="798"/>
                    <a:pt x="168" y="798"/>
                  </a:cubicBezTo>
                  <a:cubicBezTo>
                    <a:pt x="263" y="798"/>
                    <a:pt x="334" y="715"/>
                    <a:pt x="334" y="631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" name="Google Shape;12989;p83">
              <a:extLst>
                <a:ext uri="{FF2B5EF4-FFF2-40B4-BE49-F238E27FC236}">
                  <a16:creationId xmlns:a16="http://schemas.microsoft.com/office/drawing/2014/main" xmlns="" id="{A85C9F50-E511-4B91-A2FD-E3CC9597DC3B}"/>
                </a:ext>
              </a:extLst>
            </p:cNvPr>
            <p:cNvSpPr/>
            <p:nvPr/>
          </p:nvSpPr>
          <p:spPr>
            <a:xfrm>
              <a:off x="1458309" y="2460582"/>
              <a:ext cx="18988" cy="23090"/>
            </a:xfrm>
            <a:custGeom>
              <a:avLst/>
              <a:gdLst/>
              <a:ahLst/>
              <a:cxnLst/>
              <a:rect l="l" t="t" r="r" b="b"/>
              <a:pathLst>
                <a:path w="597" h="726" extrusionOk="0">
                  <a:moveTo>
                    <a:pt x="190" y="1"/>
                  </a:moveTo>
                  <a:cubicBezTo>
                    <a:pt x="161" y="1"/>
                    <a:pt x="132" y="9"/>
                    <a:pt x="108" y="25"/>
                  </a:cubicBezTo>
                  <a:cubicBezTo>
                    <a:pt x="25" y="61"/>
                    <a:pt x="1" y="168"/>
                    <a:pt x="48" y="240"/>
                  </a:cubicBezTo>
                  <a:lnTo>
                    <a:pt x="275" y="644"/>
                  </a:lnTo>
                  <a:cubicBezTo>
                    <a:pt x="299" y="693"/>
                    <a:pt x="357" y="726"/>
                    <a:pt x="414" y="726"/>
                  </a:cubicBezTo>
                  <a:cubicBezTo>
                    <a:pt x="441" y="726"/>
                    <a:pt x="466" y="719"/>
                    <a:pt x="489" y="704"/>
                  </a:cubicBezTo>
                  <a:cubicBezTo>
                    <a:pt x="572" y="656"/>
                    <a:pt x="596" y="573"/>
                    <a:pt x="548" y="478"/>
                  </a:cubicBezTo>
                  <a:lnTo>
                    <a:pt x="322" y="85"/>
                  </a:lnTo>
                  <a:cubicBezTo>
                    <a:pt x="299" y="30"/>
                    <a:pt x="244" y="1"/>
                    <a:pt x="190" y="1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Google Shape;12990;p83">
              <a:extLst>
                <a:ext uri="{FF2B5EF4-FFF2-40B4-BE49-F238E27FC236}">
                  <a16:creationId xmlns:a16="http://schemas.microsoft.com/office/drawing/2014/main" xmlns="" id="{F3971C49-B247-4D9C-AC71-BD8D150FE86C}"/>
                </a:ext>
              </a:extLst>
            </p:cNvPr>
            <p:cNvSpPr/>
            <p:nvPr/>
          </p:nvSpPr>
          <p:spPr>
            <a:xfrm>
              <a:off x="1425741" y="2492768"/>
              <a:ext cx="25031" cy="17874"/>
            </a:xfrm>
            <a:custGeom>
              <a:avLst/>
              <a:gdLst/>
              <a:ahLst/>
              <a:cxnLst/>
              <a:rect l="l" t="t" r="r" b="b"/>
              <a:pathLst>
                <a:path w="787" h="562" extrusionOk="0">
                  <a:moveTo>
                    <a:pt x="181" y="1"/>
                  </a:moveTo>
                  <a:cubicBezTo>
                    <a:pt x="126" y="1"/>
                    <a:pt x="72" y="30"/>
                    <a:pt x="48" y="85"/>
                  </a:cubicBezTo>
                  <a:cubicBezTo>
                    <a:pt x="1" y="156"/>
                    <a:pt x="25" y="263"/>
                    <a:pt x="108" y="299"/>
                  </a:cubicBezTo>
                  <a:cubicBezTo>
                    <a:pt x="501" y="525"/>
                    <a:pt x="501" y="561"/>
                    <a:pt x="584" y="561"/>
                  </a:cubicBezTo>
                  <a:cubicBezTo>
                    <a:pt x="632" y="561"/>
                    <a:pt x="703" y="525"/>
                    <a:pt x="727" y="466"/>
                  </a:cubicBezTo>
                  <a:cubicBezTo>
                    <a:pt x="787" y="394"/>
                    <a:pt x="751" y="287"/>
                    <a:pt x="668" y="240"/>
                  </a:cubicBezTo>
                  <a:lnTo>
                    <a:pt x="263" y="25"/>
                  </a:lnTo>
                  <a:cubicBezTo>
                    <a:pt x="238" y="9"/>
                    <a:pt x="209" y="1"/>
                    <a:pt x="181" y="1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" name="Google Shape;12991;p83">
              <a:extLst>
                <a:ext uri="{FF2B5EF4-FFF2-40B4-BE49-F238E27FC236}">
                  <a16:creationId xmlns:a16="http://schemas.microsoft.com/office/drawing/2014/main" xmlns="" id="{52269B5C-63A2-4E42-AD2C-DB8B8DEA6506}"/>
                </a:ext>
              </a:extLst>
            </p:cNvPr>
            <p:cNvSpPr/>
            <p:nvPr/>
          </p:nvSpPr>
          <p:spPr>
            <a:xfrm>
              <a:off x="1414768" y="2535959"/>
              <a:ext cx="25031" cy="10655"/>
            </a:xfrm>
            <a:custGeom>
              <a:avLst/>
              <a:gdLst/>
              <a:ahLst/>
              <a:cxnLst/>
              <a:rect l="l" t="t" r="r" b="b"/>
              <a:pathLst>
                <a:path w="787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632" y="334"/>
                  </a:lnTo>
                  <a:cubicBezTo>
                    <a:pt x="715" y="334"/>
                    <a:pt x="786" y="251"/>
                    <a:pt x="786" y="167"/>
                  </a:cubicBezTo>
                  <a:cubicBezTo>
                    <a:pt x="786" y="72"/>
                    <a:pt x="715" y="1"/>
                    <a:pt x="632" y="1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Google Shape;12992;p83">
              <a:extLst>
                <a:ext uri="{FF2B5EF4-FFF2-40B4-BE49-F238E27FC236}">
                  <a16:creationId xmlns:a16="http://schemas.microsoft.com/office/drawing/2014/main" xmlns="" id="{B8ED21E2-BB8D-4205-A3DA-3080DF149479}"/>
                </a:ext>
              </a:extLst>
            </p:cNvPr>
            <p:cNvSpPr/>
            <p:nvPr/>
          </p:nvSpPr>
          <p:spPr>
            <a:xfrm>
              <a:off x="1573825" y="2537104"/>
              <a:ext cx="24999" cy="10241"/>
            </a:xfrm>
            <a:custGeom>
              <a:avLst/>
              <a:gdLst/>
              <a:ahLst/>
              <a:cxnLst/>
              <a:rect l="l" t="t" r="r" b="b"/>
              <a:pathLst>
                <a:path w="78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31" y="322"/>
                  </a:lnTo>
                  <a:cubicBezTo>
                    <a:pt x="715" y="322"/>
                    <a:pt x="786" y="251"/>
                    <a:pt x="786" y="155"/>
                  </a:cubicBezTo>
                  <a:cubicBezTo>
                    <a:pt x="786" y="72"/>
                    <a:pt x="715" y="0"/>
                    <a:pt x="631" y="0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7" name="Google Shape;12993;p83">
              <a:extLst>
                <a:ext uri="{FF2B5EF4-FFF2-40B4-BE49-F238E27FC236}">
                  <a16:creationId xmlns:a16="http://schemas.microsoft.com/office/drawing/2014/main" xmlns="" id="{C24B5149-8BA8-4E4E-8515-29A54AF163C3}"/>
                </a:ext>
              </a:extLst>
            </p:cNvPr>
            <p:cNvSpPr/>
            <p:nvPr/>
          </p:nvSpPr>
          <p:spPr>
            <a:xfrm>
              <a:off x="1563965" y="2493627"/>
              <a:ext cx="24649" cy="17525"/>
            </a:xfrm>
            <a:custGeom>
              <a:avLst/>
              <a:gdLst/>
              <a:ahLst/>
              <a:cxnLst/>
              <a:rect l="l" t="t" r="r" b="b"/>
              <a:pathLst>
                <a:path w="775" h="551" extrusionOk="0">
                  <a:moveTo>
                    <a:pt x="576" y="0"/>
                  </a:moveTo>
                  <a:cubicBezTo>
                    <a:pt x="549" y="0"/>
                    <a:pt x="523" y="7"/>
                    <a:pt x="501" y="22"/>
                  </a:cubicBezTo>
                  <a:lnTo>
                    <a:pt x="108" y="248"/>
                  </a:lnTo>
                  <a:cubicBezTo>
                    <a:pt x="24" y="296"/>
                    <a:pt x="1" y="391"/>
                    <a:pt x="48" y="475"/>
                  </a:cubicBezTo>
                  <a:cubicBezTo>
                    <a:pt x="73" y="524"/>
                    <a:pt x="132" y="550"/>
                    <a:pt x="189" y="550"/>
                  </a:cubicBezTo>
                  <a:cubicBezTo>
                    <a:pt x="215" y="550"/>
                    <a:pt x="240" y="545"/>
                    <a:pt x="263" y="534"/>
                  </a:cubicBezTo>
                  <a:lnTo>
                    <a:pt x="667" y="308"/>
                  </a:lnTo>
                  <a:cubicBezTo>
                    <a:pt x="739" y="260"/>
                    <a:pt x="774" y="153"/>
                    <a:pt x="727" y="82"/>
                  </a:cubicBezTo>
                  <a:cubicBezTo>
                    <a:pt x="694" y="33"/>
                    <a:pt x="633" y="0"/>
                    <a:pt x="576" y="0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8" name="Google Shape;12994;p83">
              <a:extLst>
                <a:ext uri="{FF2B5EF4-FFF2-40B4-BE49-F238E27FC236}">
                  <a16:creationId xmlns:a16="http://schemas.microsoft.com/office/drawing/2014/main" xmlns="" id="{B8E581AD-E3F7-47D8-A689-D62978244294}"/>
                </a:ext>
              </a:extLst>
            </p:cNvPr>
            <p:cNvSpPr/>
            <p:nvPr/>
          </p:nvSpPr>
          <p:spPr>
            <a:xfrm>
              <a:off x="1537853" y="2461440"/>
              <a:ext cx="18956" cy="23090"/>
            </a:xfrm>
            <a:custGeom>
              <a:avLst/>
              <a:gdLst/>
              <a:ahLst/>
              <a:cxnLst/>
              <a:rect l="l" t="t" r="r" b="b"/>
              <a:pathLst>
                <a:path w="596" h="726" extrusionOk="0">
                  <a:moveTo>
                    <a:pt x="414" y="0"/>
                  </a:moveTo>
                  <a:cubicBezTo>
                    <a:pt x="357" y="0"/>
                    <a:pt x="298" y="33"/>
                    <a:pt x="274" y="82"/>
                  </a:cubicBezTo>
                  <a:lnTo>
                    <a:pt x="48" y="486"/>
                  </a:lnTo>
                  <a:cubicBezTo>
                    <a:pt x="0" y="558"/>
                    <a:pt x="36" y="665"/>
                    <a:pt x="107" y="701"/>
                  </a:cubicBezTo>
                  <a:cubicBezTo>
                    <a:pt x="132" y="718"/>
                    <a:pt x="162" y="725"/>
                    <a:pt x="192" y="725"/>
                  </a:cubicBezTo>
                  <a:cubicBezTo>
                    <a:pt x="247" y="725"/>
                    <a:pt x="303" y="699"/>
                    <a:pt x="333" y="653"/>
                  </a:cubicBezTo>
                  <a:lnTo>
                    <a:pt x="548" y="248"/>
                  </a:lnTo>
                  <a:cubicBezTo>
                    <a:pt x="595" y="177"/>
                    <a:pt x="572" y="70"/>
                    <a:pt x="488" y="22"/>
                  </a:cubicBezTo>
                  <a:cubicBezTo>
                    <a:pt x="466" y="7"/>
                    <a:pt x="440" y="0"/>
                    <a:pt x="414" y="0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3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600" b="1" dirty="0" smtClean="0"/>
              <a:t>Solución</a:t>
            </a:r>
            <a:endParaRPr lang="es-CO" sz="6600" b="1" dirty="0"/>
          </a:p>
        </p:txBody>
      </p:sp>
      <p:sp>
        <p:nvSpPr>
          <p:cNvPr id="5" name="Rectángulo 4"/>
          <p:cNvSpPr/>
          <p:nvPr/>
        </p:nvSpPr>
        <p:spPr>
          <a:xfrm>
            <a:off x="1419225" y="2271709"/>
            <a:ext cx="8853488" cy="35718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b="1" dirty="0" err="1" smtClean="0">
                <a:solidFill>
                  <a:srgbClr val="E50BCB"/>
                </a:solidFill>
              </a:rPr>
              <a:t>xxxxx</a:t>
            </a:r>
            <a:endParaRPr lang="es-CO" b="1" dirty="0">
              <a:solidFill>
                <a:srgbClr val="E50BCB"/>
              </a:solidFill>
            </a:endParaRPr>
          </a:p>
        </p:txBody>
      </p:sp>
      <p:grpSp>
        <p:nvGrpSpPr>
          <p:cNvPr id="6" name="Google Shape;11160;p80">
            <a:extLst>
              <a:ext uri="{FF2B5EF4-FFF2-40B4-BE49-F238E27FC236}">
                <a16:creationId xmlns:a16="http://schemas.microsoft.com/office/drawing/2014/main" xmlns="" id="{9EC24E6D-DD0A-4B2A-9A64-A1D9689C880A}"/>
              </a:ext>
            </a:extLst>
          </p:cNvPr>
          <p:cNvGrpSpPr/>
          <p:nvPr/>
        </p:nvGrpSpPr>
        <p:grpSpPr>
          <a:xfrm>
            <a:off x="4768943" y="127906"/>
            <a:ext cx="1549616" cy="1582303"/>
            <a:chOff x="6219124" y="2902788"/>
            <a:chExt cx="318231" cy="355470"/>
          </a:xfrm>
          <a:gradFill>
            <a:gsLst>
              <a:gs pos="27000">
                <a:srgbClr val="FFFF00"/>
              </a:gs>
              <a:gs pos="6500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</p:grpSpPr>
        <p:sp>
          <p:nvSpPr>
            <p:cNvPr id="7" name="Google Shape;11161;p80">
              <a:extLst>
                <a:ext uri="{FF2B5EF4-FFF2-40B4-BE49-F238E27FC236}">
                  <a16:creationId xmlns:a16="http://schemas.microsoft.com/office/drawing/2014/main" xmlns="" id="{7E6DA02F-2464-4291-B3B7-09F777D24BB6}"/>
                </a:ext>
              </a:extLst>
            </p:cNvPr>
            <p:cNvSpPr/>
            <p:nvPr/>
          </p:nvSpPr>
          <p:spPr>
            <a:xfrm>
              <a:off x="6219124" y="2990994"/>
              <a:ext cx="140353" cy="267263"/>
            </a:xfrm>
            <a:custGeom>
              <a:avLst/>
              <a:gdLst/>
              <a:ahLst/>
              <a:cxnLst/>
              <a:rect l="l" t="t" r="r" b="b"/>
              <a:pathLst>
                <a:path w="4406" h="8390" extrusionOk="0">
                  <a:moveTo>
                    <a:pt x="1303" y="0"/>
                  </a:moveTo>
                  <a:cubicBezTo>
                    <a:pt x="1243" y="0"/>
                    <a:pt x="1178" y="40"/>
                    <a:pt x="1143" y="91"/>
                  </a:cubicBezTo>
                  <a:cubicBezTo>
                    <a:pt x="858" y="686"/>
                    <a:pt x="715" y="1329"/>
                    <a:pt x="715" y="1984"/>
                  </a:cubicBezTo>
                  <a:cubicBezTo>
                    <a:pt x="715" y="2222"/>
                    <a:pt x="774" y="2627"/>
                    <a:pt x="786" y="2758"/>
                  </a:cubicBezTo>
                  <a:lnTo>
                    <a:pt x="191" y="3806"/>
                  </a:lnTo>
                  <a:cubicBezTo>
                    <a:pt x="0" y="4127"/>
                    <a:pt x="143" y="4544"/>
                    <a:pt x="500" y="4699"/>
                  </a:cubicBezTo>
                  <a:lnTo>
                    <a:pt x="1143" y="4961"/>
                  </a:lnTo>
                  <a:lnTo>
                    <a:pt x="1143" y="6104"/>
                  </a:lnTo>
                  <a:cubicBezTo>
                    <a:pt x="1143" y="6628"/>
                    <a:pt x="1572" y="7056"/>
                    <a:pt x="2096" y="7056"/>
                  </a:cubicBezTo>
                  <a:lnTo>
                    <a:pt x="2965" y="7056"/>
                  </a:lnTo>
                  <a:lnTo>
                    <a:pt x="2965" y="8223"/>
                  </a:lnTo>
                  <a:cubicBezTo>
                    <a:pt x="2965" y="8306"/>
                    <a:pt x="3036" y="8390"/>
                    <a:pt x="3120" y="8390"/>
                  </a:cubicBezTo>
                  <a:cubicBezTo>
                    <a:pt x="3215" y="8390"/>
                    <a:pt x="3286" y="8306"/>
                    <a:pt x="3286" y="8223"/>
                  </a:cubicBezTo>
                  <a:lnTo>
                    <a:pt x="3286" y="7044"/>
                  </a:lnTo>
                  <a:cubicBezTo>
                    <a:pt x="3525" y="7032"/>
                    <a:pt x="4001" y="6937"/>
                    <a:pt x="4334" y="6663"/>
                  </a:cubicBezTo>
                  <a:cubicBezTo>
                    <a:pt x="4406" y="6604"/>
                    <a:pt x="4406" y="6497"/>
                    <a:pt x="4346" y="6437"/>
                  </a:cubicBezTo>
                  <a:cubicBezTo>
                    <a:pt x="4320" y="6398"/>
                    <a:pt x="4279" y="6380"/>
                    <a:pt x="4234" y="6380"/>
                  </a:cubicBezTo>
                  <a:cubicBezTo>
                    <a:pt x="4197" y="6380"/>
                    <a:pt x="4157" y="6392"/>
                    <a:pt x="4120" y="6413"/>
                  </a:cubicBezTo>
                  <a:cubicBezTo>
                    <a:pt x="3763" y="6735"/>
                    <a:pt x="3144" y="6735"/>
                    <a:pt x="3132" y="6735"/>
                  </a:cubicBezTo>
                  <a:lnTo>
                    <a:pt x="2096" y="6735"/>
                  </a:lnTo>
                  <a:cubicBezTo>
                    <a:pt x="1762" y="6735"/>
                    <a:pt x="1477" y="6449"/>
                    <a:pt x="1477" y="6104"/>
                  </a:cubicBezTo>
                  <a:lnTo>
                    <a:pt x="1477" y="4854"/>
                  </a:lnTo>
                  <a:cubicBezTo>
                    <a:pt x="1477" y="4782"/>
                    <a:pt x="1429" y="4723"/>
                    <a:pt x="1370" y="4711"/>
                  </a:cubicBezTo>
                  <a:lnTo>
                    <a:pt x="619" y="4389"/>
                  </a:lnTo>
                  <a:cubicBezTo>
                    <a:pt x="465" y="4318"/>
                    <a:pt x="381" y="4127"/>
                    <a:pt x="477" y="3961"/>
                  </a:cubicBezTo>
                  <a:cubicBezTo>
                    <a:pt x="1120" y="2818"/>
                    <a:pt x="1131" y="2865"/>
                    <a:pt x="1120" y="2770"/>
                  </a:cubicBezTo>
                  <a:cubicBezTo>
                    <a:pt x="1120" y="2770"/>
                    <a:pt x="1036" y="2246"/>
                    <a:pt x="1036" y="1984"/>
                  </a:cubicBezTo>
                  <a:cubicBezTo>
                    <a:pt x="1036" y="1377"/>
                    <a:pt x="1179" y="782"/>
                    <a:pt x="1441" y="246"/>
                  </a:cubicBezTo>
                  <a:cubicBezTo>
                    <a:pt x="1489" y="163"/>
                    <a:pt x="1441" y="67"/>
                    <a:pt x="1370" y="20"/>
                  </a:cubicBezTo>
                  <a:cubicBezTo>
                    <a:pt x="1350" y="6"/>
                    <a:pt x="1327" y="0"/>
                    <a:pt x="1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162;p80">
              <a:extLst>
                <a:ext uri="{FF2B5EF4-FFF2-40B4-BE49-F238E27FC236}">
                  <a16:creationId xmlns:a16="http://schemas.microsoft.com/office/drawing/2014/main" xmlns="" id="{FB2EF4CD-71B5-4292-89A7-6162D62A8B2D}"/>
                </a:ext>
              </a:extLst>
            </p:cNvPr>
            <p:cNvSpPr/>
            <p:nvPr/>
          </p:nvSpPr>
          <p:spPr>
            <a:xfrm>
              <a:off x="6268054" y="2902788"/>
              <a:ext cx="269302" cy="354705"/>
            </a:xfrm>
            <a:custGeom>
              <a:avLst/>
              <a:gdLst/>
              <a:ahLst/>
              <a:cxnLst/>
              <a:rect l="l" t="t" r="r" b="b"/>
              <a:pathLst>
                <a:path w="8454" h="11135" extrusionOk="0">
                  <a:moveTo>
                    <a:pt x="8246" y="1"/>
                  </a:moveTo>
                  <a:cubicBezTo>
                    <a:pt x="8218" y="1"/>
                    <a:pt x="8187" y="9"/>
                    <a:pt x="8156" y="26"/>
                  </a:cubicBezTo>
                  <a:lnTo>
                    <a:pt x="5930" y="1098"/>
                  </a:lnTo>
                  <a:cubicBezTo>
                    <a:pt x="5192" y="610"/>
                    <a:pt x="4366" y="377"/>
                    <a:pt x="3549" y="377"/>
                  </a:cubicBezTo>
                  <a:cubicBezTo>
                    <a:pt x="2216" y="377"/>
                    <a:pt x="909" y="997"/>
                    <a:pt x="60" y="2134"/>
                  </a:cubicBezTo>
                  <a:cubicBezTo>
                    <a:pt x="0" y="2205"/>
                    <a:pt x="12" y="2312"/>
                    <a:pt x="84" y="2360"/>
                  </a:cubicBezTo>
                  <a:cubicBezTo>
                    <a:pt x="113" y="2385"/>
                    <a:pt x="149" y="2397"/>
                    <a:pt x="185" y="2397"/>
                  </a:cubicBezTo>
                  <a:cubicBezTo>
                    <a:pt x="234" y="2397"/>
                    <a:pt x="282" y="2373"/>
                    <a:pt x="310" y="2324"/>
                  </a:cubicBezTo>
                  <a:cubicBezTo>
                    <a:pt x="1125" y="1233"/>
                    <a:pt x="2334" y="704"/>
                    <a:pt x="3540" y="704"/>
                  </a:cubicBezTo>
                  <a:cubicBezTo>
                    <a:pt x="4255" y="704"/>
                    <a:pt x="4967" y="890"/>
                    <a:pt x="5596" y="1253"/>
                  </a:cubicBezTo>
                  <a:lnTo>
                    <a:pt x="5596" y="1277"/>
                  </a:lnTo>
                  <a:cubicBezTo>
                    <a:pt x="5513" y="1336"/>
                    <a:pt x="5513" y="1396"/>
                    <a:pt x="5513" y="1396"/>
                  </a:cubicBezTo>
                  <a:cubicBezTo>
                    <a:pt x="5513" y="1396"/>
                    <a:pt x="5501" y="1479"/>
                    <a:pt x="5596" y="1538"/>
                  </a:cubicBezTo>
                  <a:lnTo>
                    <a:pt x="6370" y="2050"/>
                  </a:lnTo>
                  <a:lnTo>
                    <a:pt x="4989" y="3253"/>
                  </a:lnTo>
                  <a:cubicBezTo>
                    <a:pt x="4906" y="3324"/>
                    <a:pt x="4906" y="3455"/>
                    <a:pt x="5025" y="3515"/>
                  </a:cubicBezTo>
                  <a:cubicBezTo>
                    <a:pt x="5046" y="3524"/>
                    <a:pt x="5059" y="3531"/>
                    <a:pt x="5082" y="3531"/>
                  </a:cubicBezTo>
                  <a:cubicBezTo>
                    <a:pt x="5175" y="3531"/>
                    <a:pt x="5438" y="3414"/>
                    <a:pt x="7120" y="2860"/>
                  </a:cubicBezTo>
                  <a:lnTo>
                    <a:pt x="7120" y="2860"/>
                  </a:lnTo>
                  <a:cubicBezTo>
                    <a:pt x="7989" y="4515"/>
                    <a:pt x="7632" y="6611"/>
                    <a:pt x="6108" y="7849"/>
                  </a:cubicBezTo>
                  <a:cubicBezTo>
                    <a:pt x="5775" y="8135"/>
                    <a:pt x="5584" y="8551"/>
                    <a:pt x="5584" y="8992"/>
                  </a:cubicBezTo>
                  <a:lnTo>
                    <a:pt x="5584" y="10980"/>
                  </a:lnTo>
                  <a:cubicBezTo>
                    <a:pt x="5584" y="11063"/>
                    <a:pt x="5656" y="11135"/>
                    <a:pt x="5739" y="11135"/>
                  </a:cubicBezTo>
                  <a:cubicBezTo>
                    <a:pt x="5834" y="11135"/>
                    <a:pt x="5906" y="11063"/>
                    <a:pt x="5906" y="10980"/>
                  </a:cubicBezTo>
                  <a:lnTo>
                    <a:pt x="5906" y="8992"/>
                  </a:lnTo>
                  <a:cubicBezTo>
                    <a:pt x="5906" y="8635"/>
                    <a:pt x="6049" y="8313"/>
                    <a:pt x="6322" y="8099"/>
                  </a:cubicBezTo>
                  <a:cubicBezTo>
                    <a:pt x="7870" y="6825"/>
                    <a:pt x="8394" y="4634"/>
                    <a:pt x="7442" y="2765"/>
                  </a:cubicBezTo>
                  <a:lnTo>
                    <a:pt x="8347" y="2467"/>
                  </a:lnTo>
                  <a:cubicBezTo>
                    <a:pt x="8406" y="2443"/>
                    <a:pt x="8454" y="2384"/>
                    <a:pt x="8454" y="2324"/>
                  </a:cubicBezTo>
                  <a:cubicBezTo>
                    <a:pt x="8454" y="2265"/>
                    <a:pt x="8418" y="2205"/>
                    <a:pt x="8382" y="2181"/>
                  </a:cubicBezTo>
                  <a:lnTo>
                    <a:pt x="8085" y="1955"/>
                  </a:lnTo>
                  <a:cubicBezTo>
                    <a:pt x="8050" y="1930"/>
                    <a:pt x="8013" y="1918"/>
                    <a:pt x="7979" y="1918"/>
                  </a:cubicBezTo>
                  <a:cubicBezTo>
                    <a:pt x="7930" y="1918"/>
                    <a:pt x="7886" y="1942"/>
                    <a:pt x="7858" y="1991"/>
                  </a:cubicBezTo>
                  <a:cubicBezTo>
                    <a:pt x="7799" y="2062"/>
                    <a:pt x="7811" y="2170"/>
                    <a:pt x="7882" y="2205"/>
                  </a:cubicBezTo>
                  <a:lnTo>
                    <a:pt x="7930" y="2241"/>
                  </a:lnTo>
                  <a:lnTo>
                    <a:pt x="7144" y="2503"/>
                  </a:lnTo>
                  <a:lnTo>
                    <a:pt x="5822" y="2955"/>
                  </a:lnTo>
                  <a:lnTo>
                    <a:pt x="5822" y="2955"/>
                  </a:lnTo>
                  <a:lnTo>
                    <a:pt x="6751" y="2134"/>
                  </a:lnTo>
                  <a:cubicBezTo>
                    <a:pt x="6834" y="2062"/>
                    <a:pt x="6834" y="1931"/>
                    <a:pt x="6739" y="1872"/>
                  </a:cubicBezTo>
                  <a:lnTo>
                    <a:pt x="6025" y="1408"/>
                  </a:lnTo>
                  <a:lnTo>
                    <a:pt x="7692" y="598"/>
                  </a:lnTo>
                  <a:lnTo>
                    <a:pt x="7692" y="598"/>
                  </a:lnTo>
                  <a:cubicBezTo>
                    <a:pt x="7096" y="1419"/>
                    <a:pt x="7037" y="1408"/>
                    <a:pt x="7049" y="1527"/>
                  </a:cubicBezTo>
                  <a:cubicBezTo>
                    <a:pt x="7073" y="1634"/>
                    <a:pt x="7156" y="1658"/>
                    <a:pt x="7323" y="1777"/>
                  </a:cubicBezTo>
                  <a:cubicBezTo>
                    <a:pt x="7353" y="1802"/>
                    <a:pt x="7391" y="1815"/>
                    <a:pt x="7428" y="1815"/>
                  </a:cubicBezTo>
                  <a:cubicBezTo>
                    <a:pt x="7476" y="1815"/>
                    <a:pt x="7522" y="1793"/>
                    <a:pt x="7549" y="1753"/>
                  </a:cubicBezTo>
                  <a:cubicBezTo>
                    <a:pt x="7608" y="1669"/>
                    <a:pt x="7585" y="1574"/>
                    <a:pt x="7513" y="1527"/>
                  </a:cubicBezTo>
                  <a:lnTo>
                    <a:pt x="7454" y="1479"/>
                  </a:lnTo>
                  <a:lnTo>
                    <a:pt x="8358" y="265"/>
                  </a:lnTo>
                  <a:cubicBezTo>
                    <a:pt x="8446" y="148"/>
                    <a:pt x="8367" y="1"/>
                    <a:pt x="8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163;p80">
              <a:extLst>
                <a:ext uri="{FF2B5EF4-FFF2-40B4-BE49-F238E27FC236}">
                  <a16:creationId xmlns:a16="http://schemas.microsoft.com/office/drawing/2014/main" xmlns="" id="{E61BC379-661F-432C-85B8-90C23FF9CB23}"/>
                </a:ext>
              </a:extLst>
            </p:cNvPr>
            <p:cNvSpPr/>
            <p:nvPr/>
          </p:nvSpPr>
          <p:spPr>
            <a:xfrm>
              <a:off x="6407993" y="2995773"/>
              <a:ext cx="31505" cy="37207"/>
            </a:xfrm>
            <a:custGeom>
              <a:avLst/>
              <a:gdLst/>
              <a:ahLst/>
              <a:cxnLst/>
              <a:rect l="l" t="t" r="r" b="b"/>
              <a:pathLst>
                <a:path w="989" h="1168" extrusionOk="0">
                  <a:moveTo>
                    <a:pt x="179" y="1"/>
                  </a:moveTo>
                  <a:cubicBezTo>
                    <a:pt x="84" y="1"/>
                    <a:pt x="13" y="84"/>
                    <a:pt x="13" y="167"/>
                  </a:cubicBezTo>
                  <a:cubicBezTo>
                    <a:pt x="1" y="763"/>
                    <a:pt x="263" y="1120"/>
                    <a:pt x="798" y="1167"/>
                  </a:cubicBezTo>
                  <a:cubicBezTo>
                    <a:pt x="894" y="1167"/>
                    <a:pt x="965" y="1108"/>
                    <a:pt x="977" y="1013"/>
                  </a:cubicBezTo>
                  <a:cubicBezTo>
                    <a:pt x="989" y="905"/>
                    <a:pt x="917" y="822"/>
                    <a:pt x="834" y="822"/>
                  </a:cubicBezTo>
                  <a:cubicBezTo>
                    <a:pt x="596" y="810"/>
                    <a:pt x="322" y="703"/>
                    <a:pt x="334" y="167"/>
                  </a:cubicBezTo>
                  <a:cubicBezTo>
                    <a:pt x="334" y="84"/>
                    <a:pt x="263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3303;p83">
            <a:extLst>
              <a:ext uri="{FF2B5EF4-FFF2-40B4-BE49-F238E27FC236}">
                <a16:creationId xmlns:a16="http://schemas.microsoft.com/office/drawing/2014/main" xmlns="" id="{1D418D0E-258D-41C9-9C5C-676722BCE3C0}"/>
              </a:ext>
            </a:extLst>
          </p:cNvPr>
          <p:cNvGrpSpPr/>
          <p:nvPr/>
        </p:nvGrpSpPr>
        <p:grpSpPr>
          <a:xfrm rot="1015747">
            <a:off x="8970919" y="4697105"/>
            <a:ext cx="1651300" cy="1291351"/>
            <a:chOff x="3967437" y="3837102"/>
            <a:chExt cx="364708" cy="295405"/>
          </a:xfrm>
          <a:solidFill>
            <a:srgbClr val="800080"/>
          </a:solidFill>
        </p:grpSpPr>
        <p:sp>
          <p:nvSpPr>
            <p:cNvPr id="32" name="Google Shape;13304;p83">
              <a:extLst>
                <a:ext uri="{FF2B5EF4-FFF2-40B4-BE49-F238E27FC236}">
                  <a16:creationId xmlns:a16="http://schemas.microsoft.com/office/drawing/2014/main" xmlns="" id="{D2B2CDC3-04C3-4898-B0FD-BCE6CE7B09D1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305;p83">
              <a:extLst>
                <a:ext uri="{FF2B5EF4-FFF2-40B4-BE49-F238E27FC236}">
                  <a16:creationId xmlns:a16="http://schemas.microsoft.com/office/drawing/2014/main" xmlns="" id="{4862FBD1-DA8E-4520-AC87-3B9D4ADE5D8B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306;p83">
              <a:extLst>
                <a:ext uri="{FF2B5EF4-FFF2-40B4-BE49-F238E27FC236}">
                  <a16:creationId xmlns:a16="http://schemas.microsoft.com/office/drawing/2014/main" xmlns="" id="{5F8E5E3F-3CFB-4A5E-8409-777280100CC3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307;p83">
              <a:extLst>
                <a:ext uri="{FF2B5EF4-FFF2-40B4-BE49-F238E27FC236}">
                  <a16:creationId xmlns:a16="http://schemas.microsoft.com/office/drawing/2014/main" xmlns="" id="{43F8B3E2-A284-499D-A189-2FA8A922D8D7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308;p83">
              <a:extLst>
                <a:ext uri="{FF2B5EF4-FFF2-40B4-BE49-F238E27FC236}">
                  <a16:creationId xmlns:a16="http://schemas.microsoft.com/office/drawing/2014/main" xmlns="" id="{BD260568-6E9C-40C2-A056-4E33E4EE91E8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CuadroTexto 36"/>
          <p:cNvSpPr txBox="1"/>
          <p:nvPr/>
        </p:nvSpPr>
        <p:spPr>
          <a:xfrm>
            <a:off x="6879931" y="505389"/>
            <a:ext cx="502331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B2246E"/>
                </a:solidFill>
              </a:rPr>
              <a:t>Nombre </a:t>
            </a:r>
            <a:r>
              <a:rPr lang="es-CO" b="1" dirty="0" err="1" smtClean="0">
                <a:solidFill>
                  <a:srgbClr val="B2246E"/>
                </a:solidFill>
              </a:rPr>
              <a:t>Scrum</a:t>
            </a:r>
            <a:r>
              <a:rPr lang="es-CO" b="1" dirty="0" smtClean="0">
                <a:solidFill>
                  <a:srgbClr val="B2246E"/>
                </a:solidFill>
              </a:rPr>
              <a:t>:</a:t>
            </a:r>
            <a:endParaRPr lang="es-CO" b="1" dirty="0">
              <a:solidFill>
                <a:srgbClr val="B2246E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6869443" y="1103421"/>
            <a:ext cx="502331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B2246E"/>
                </a:solidFill>
              </a:rPr>
              <a:t>Nombre PO:</a:t>
            </a:r>
            <a:endParaRPr lang="es-CO" b="1" dirty="0">
              <a:solidFill>
                <a:srgbClr val="B224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0223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O" dirty="0"/>
              <a:t>Sprint 1: Defina las 5 principales preguntas que formularia en una entrevista para identificar si la solución será relevante para el cliente.</a:t>
            </a:r>
            <a:br>
              <a:rPr lang="es-CO" dirty="0"/>
            </a:br>
            <a:endParaRPr lang="es-CO" dirty="0"/>
          </a:p>
        </p:txBody>
      </p:sp>
      <p:sp>
        <p:nvSpPr>
          <p:cNvPr id="4" name="Triángulo rectángulo 3"/>
          <p:cNvSpPr/>
          <p:nvPr/>
        </p:nvSpPr>
        <p:spPr>
          <a:xfrm rot="5400000">
            <a:off x="-76204" y="3124217"/>
            <a:ext cx="1638303" cy="148590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C000"/>
                </a:solidFill>
              </a:rPr>
              <a:t>Ejemplo</a:t>
            </a:r>
            <a:endParaRPr lang="es-CO" dirty="0">
              <a:solidFill>
                <a:srgbClr val="FFC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 rot="18681388">
            <a:off x="-59918" y="3497545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Ejemplo</a:t>
            </a:r>
            <a:endParaRPr lang="es-CO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318924" y="3282101"/>
            <a:ext cx="3702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Una vez presentada el App Okei que beneficios identifico: </a:t>
            </a:r>
            <a:endParaRPr lang="es-CO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CO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365607"/>
              </p:ext>
            </p:extLst>
          </p:nvPr>
        </p:nvGraphicFramePr>
        <p:xfrm>
          <a:off x="3438845" y="3962902"/>
          <a:ext cx="3357797" cy="234848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533338"/>
                <a:gridCol w="434715"/>
                <a:gridCol w="38974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Considera que es una respuesta ágil a </a:t>
                      </a:r>
                      <a:r>
                        <a:rPr lang="en-US" sz="1200" b="0" dirty="0" smtClean="0">
                          <a:effectLst/>
                        </a:rPr>
                        <a:t>sus necesidades</a:t>
                      </a:r>
                      <a:endParaRPr lang="es-CO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Okei le brinda variedad de opciones y soluciones </a:t>
                      </a:r>
                      <a:endParaRPr lang="es-CO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Considera que Okei al estar en su celular siempre estará a la mano </a:t>
                      </a:r>
                      <a:r>
                        <a:rPr lang="en-US" sz="1200" b="0" dirty="0" smtClean="0">
                          <a:effectLst/>
                        </a:rPr>
                        <a:t>cuando la necesite</a:t>
                      </a:r>
                      <a:endParaRPr lang="es-CO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Creer que Okei es una solución moderna</a:t>
                      </a:r>
                      <a:endParaRPr lang="es-CO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Considera que Okei es confiable para manejar su dinero</a:t>
                      </a:r>
                      <a:endParaRPr lang="es-CO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7436919" y="3862423"/>
            <a:ext cx="370256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 </a:t>
            </a:r>
            <a:endParaRPr lang="es-CO" sz="1600" dirty="0"/>
          </a:p>
          <a:p>
            <a:pPr lvl="0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¿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Descargaría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el App Okei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después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haberla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visto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lvl="0"/>
            <a:endParaRPr lang="es-CO" sz="1600" dirty="0">
              <a:solidFill>
                <a:schemeClr val="bg2">
                  <a:lumMod val="50000"/>
                </a:schemeClr>
              </a:solidFill>
            </a:endParaRPr>
          </a:p>
          <a:p>
            <a:pPr marL="1071563" lvl="1" indent="-614363">
              <a:buSzPct val="190000"/>
              <a:buFont typeface="Courier New" panose="02070309020205020404" pitchFamily="49" charset="0"/>
              <a:buChar char="o"/>
            </a:pPr>
            <a:r>
              <a:rPr lang="en-US" sz="1200" dirty="0" err="1"/>
              <a:t>Definitivamente</a:t>
            </a:r>
            <a:endParaRPr lang="es-CO" sz="1200" dirty="0"/>
          </a:p>
          <a:p>
            <a:pPr marL="1071563" lvl="1" indent="-614363">
              <a:buSzPct val="190000"/>
              <a:buFont typeface="Courier New" panose="02070309020205020404" pitchFamily="49" charset="0"/>
              <a:buChar char="o"/>
            </a:pPr>
            <a:r>
              <a:rPr lang="en-US" sz="1200" dirty="0" err="1"/>
              <a:t>Probablemente</a:t>
            </a:r>
            <a:endParaRPr lang="es-CO" sz="1200" dirty="0"/>
          </a:p>
          <a:p>
            <a:pPr marL="1071563" lvl="1" indent="-614363">
              <a:buSzPct val="190000"/>
              <a:buFont typeface="Courier New" panose="02070309020205020404" pitchFamily="49" charset="0"/>
              <a:buChar char="o"/>
            </a:pPr>
            <a:r>
              <a:rPr lang="en-US" sz="1200" dirty="0"/>
              <a:t>No la </a:t>
            </a:r>
            <a:r>
              <a:rPr lang="en-US" sz="1200" dirty="0" err="1"/>
              <a:t>descargaría</a:t>
            </a:r>
            <a:endParaRPr lang="es-CO" sz="1200" dirty="0"/>
          </a:p>
          <a:p>
            <a:endParaRPr lang="es-CO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65846" y="4352314"/>
            <a:ext cx="1876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Okei </a:t>
            </a:r>
            <a:r>
              <a:rPr lang="es-CO" sz="1600" dirty="0" smtClean="0">
                <a:solidFill>
                  <a:schemeClr val="bg2">
                    <a:lumMod val="50000"/>
                  </a:schemeClr>
                </a:solidFill>
              </a:rPr>
              <a:t>es una billetera móvil. Ajusta el ejemplo a tu tipo de solución.</a:t>
            </a:r>
            <a:endParaRPr lang="es-CO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CO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0223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O" dirty="0"/>
              <a:t>Sprint 1: Defina las 5 principales preguntas que formularia en una entrevista para identificar si la solución será relevante para el cliente.</a:t>
            </a:r>
            <a:br>
              <a:rPr lang="es-CO" dirty="0"/>
            </a:br>
            <a:endParaRPr lang="es-CO" dirty="0"/>
          </a:p>
        </p:txBody>
      </p:sp>
      <p:sp>
        <p:nvSpPr>
          <p:cNvPr id="11" name="Rectángulo 10"/>
          <p:cNvSpPr/>
          <p:nvPr/>
        </p:nvSpPr>
        <p:spPr>
          <a:xfrm>
            <a:off x="1476375" y="2821149"/>
            <a:ext cx="8853488" cy="35718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O" b="1" dirty="0" smtClean="0">
                <a:solidFill>
                  <a:srgbClr val="E50BCB"/>
                </a:solidFill>
              </a:rPr>
              <a:t>Entrevista</a:t>
            </a:r>
          </a:p>
          <a:p>
            <a:pPr algn="ctr"/>
            <a:endParaRPr lang="es-CO" b="1" dirty="0" smtClean="0">
              <a:solidFill>
                <a:srgbClr val="E50BCB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b="1" dirty="0">
              <a:solidFill>
                <a:srgbClr val="E50BCB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095499" y="3426673"/>
            <a:ext cx="20955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Pregunta 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Pregunta 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Pregunta 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Pregunta 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Pregunta 5</a:t>
            </a:r>
          </a:p>
        </p:txBody>
      </p:sp>
      <p:grpSp>
        <p:nvGrpSpPr>
          <p:cNvPr id="13" name="Google Shape;13303;p83">
            <a:extLst>
              <a:ext uri="{FF2B5EF4-FFF2-40B4-BE49-F238E27FC236}">
                <a16:creationId xmlns:a16="http://schemas.microsoft.com/office/drawing/2014/main" xmlns="" id="{1D418D0E-258D-41C9-9C5C-676722BCE3C0}"/>
              </a:ext>
            </a:extLst>
          </p:cNvPr>
          <p:cNvGrpSpPr/>
          <p:nvPr/>
        </p:nvGrpSpPr>
        <p:grpSpPr>
          <a:xfrm rot="1015747">
            <a:off x="9228094" y="5260832"/>
            <a:ext cx="1651300" cy="1291351"/>
            <a:chOff x="3967437" y="3837102"/>
            <a:chExt cx="364708" cy="295405"/>
          </a:xfrm>
          <a:solidFill>
            <a:srgbClr val="800080"/>
          </a:solidFill>
        </p:grpSpPr>
        <p:sp>
          <p:nvSpPr>
            <p:cNvPr id="14" name="Google Shape;13304;p83">
              <a:extLst>
                <a:ext uri="{FF2B5EF4-FFF2-40B4-BE49-F238E27FC236}">
                  <a16:creationId xmlns:a16="http://schemas.microsoft.com/office/drawing/2014/main" xmlns="" id="{D2B2CDC3-04C3-4898-B0FD-BCE6CE7B09D1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305;p83">
              <a:extLst>
                <a:ext uri="{FF2B5EF4-FFF2-40B4-BE49-F238E27FC236}">
                  <a16:creationId xmlns:a16="http://schemas.microsoft.com/office/drawing/2014/main" xmlns="" id="{4862FBD1-DA8E-4520-AC87-3B9D4ADE5D8B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06;p83">
              <a:extLst>
                <a:ext uri="{FF2B5EF4-FFF2-40B4-BE49-F238E27FC236}">
                  <a16:creationId xmlns:a16="http://schemas.microsoft.com/office/drawing/2014/main" xmlns="" id="{5F8E5E3F-3CFB-4A5E-8409-777280100CC3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07;p83">
              <a:extLst>
                <a:ext uri="{FF2B5EF4-FFF2-40B4-BE49-F238E27FC236}">
                  <a16:creationId xmlns:a16="http://schemas.microsoft.com/office/drawing/2014/main" xmlns="" id="{43F8B3E2-A284-499D-A189-2FA8A922D8D7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308;p83">
              <a:extLst>
                <a:ext uri="{FF2B5EF4-FFF2-40B4-BE49-F238E27FC236}">
                  <a16:creationId xmlns:a16="http://schemas.microsoft.com/office/drawing/2014/main" xmlns="" id="{BD260568-6E9C-40C2-A056-4E33E4EE91E8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388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5089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O" dirty="0"/>
              <a:t>Sprint 2: Diseñe la estrategia y canales para aplicar la entrevista y tener los insumos para medir la relevancia para el cliente.</a:t>
            </a:r>
            <a:br>
              <a:rPr lang="es-CO" dirty="0"/>
            </a:br>
            <a:endParaRPr lang="es-CO" dirty="0"/>
          </a:p>
        </p:txBody>
      </p:sp>
      <p:sp>
        <p:nvSpPr>
          <p:cNvPr id="4" name="Triángulo rectángulo 3"/>
          <p:cNvSpPr/>
          <p:nvPr/>
        </p:nvSpPr>
        <p:spPr>
          <a:xfrm rot="5400000">
            <a:off x="-76204" y="3124217"/>
            <a:ext cx="1638303" cy="148590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C000"/>
                </a:solidFill>
              </a:rPr>
              <a:t>Ejemplo</a:t>
            </a:r>
            <a:endParaRPr lang="es-CO" dirty="0">
              <a:solidFill>
                <a:srgbClr val="FFC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 rot="18681388">
            <a:off x="-59918" y="3497545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Ejemplo</a:t>
            </a:r>
            <a:endParaRPr lang="es-CO" sz="2000" dirty="0"/>
          </a:p>
        </p:txBody>
      </p:sp>
      <p:sp>
        <p:nvSpPr>
          <p:cNvPr id="6" name="Flecha derecha 5"/>
          <p:cNvSpPr/>
          <p:nvPr/>
        </p:nvSpPr>
        <p:spPr>
          <a:xfrm rot="10800000" flipH="1">
            <a:off x="4150633" y="3037032"/>
            <a:ext cx="631066" cy="35432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Picture 4" descr="Resultado de imagen de decarga ícono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32" y="2534472"/>
            <a:ext cx="965327" cy="96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 derecha 7"/>
          <p:cNvSpPr/>
          <p:nvPr/>
        </p:nvSpPr>
        <p:spPr>
          <a:xfrm rot="10800000">
            <a:off x="4235895" y="5449067"/>
            <a:ext cx="628459" cy="35432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4950118" y="3474283"/>
            <a:ext cx="1420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Descarga App</a:t>
            </a:r>
            <a:endParaRPr lang="es-CO" sz="1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81949" t="62751" r="2831" b="21162"/>
          <a:stretch/>
        </p:blipFill>
        <p:spPr>
          <a:xfrm>
            <a:off x="7607183" y="2843903"/>
            <a:ext cx="882988" cy="524674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 rot="10800000" flipH="1">
            <a:off x="6418452" y="3014254"/>
            <a:ext cx="631066" cy="35432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/>
          <p:cNvSpPr txBox="1"/>
          <p:nvPr/>
        </p:nvSpPr>
        <p:spPr>
          <a:xfrm>
            <a:off x="7350385" y="3455797"/>
            <a:ext cx="1658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Bono regalo</a:t>
            </a:r>
          </a:p>
          <a:p>
            <a:r>
              <a:rPr lang="es-CO" sz="1400" dirty="0" smtClean="0"/>
              <a:t>Carga USD 25 </a:t>
            </a:r>
            <a:endParaRPr lang="es-CO" sz="1400" dirty="0"/>
          </a:p>
        </p:txBody>
      </p:sp>
      <p:sp>
        <p:nvSpPr>
          <p:cNvPr id="13" name="Flecha derecha 12"/>
          <p:cNvSpPr/>
          <p:nvPr/>
        </p:nvSpPr>
        <p:spPr>
          <a:xfrm flipH="1">
            <a:off x="6261775" y="5517787"/>
            <a:ext cx="631066" cy="35432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/>
          <p:cNvSpPr txBox="1"/>
          <p:nvPr/>
        </p:nvSpPr>
        <p:spPr>
          <a:xfrm>
            <a:off x="5087432" y="6159774"/>
            <a:ext cx="1420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Entrevista</a:t>
            </a:r>
            <a:endParaRPr lang="es-CO" sz="1400" dirty="0"/>
          </a:p>
        </p:txBody>
      </p:sp>
      <p:sp>
        <p:nvSpPr>
          <p:cNvPr id="15" name="Flecha derecha 14"/>
          <p:cNvSpPr/>
          <p:nvPr/>
        </p:nvSpPr>
        <p:spPr>
          <a:xfrm rot="16200000" flipH="1">
            <a:off x="7733143" y="4393884"/>
            <a:ext cx="631066" cy="35432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Picture 2" descr="Resultado de imagen de ícono personas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91" y="2522796"/>
            <a:ext cx="1121565" cy="105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esultado de imagen de ícono café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898" y="2991421"/>
            <a:ext cx="600506" cy="64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2783139" y="3586233"/>
            <a:ext cx="142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Invitación desayuno</a:t>
            </a:r>
            <a:endParaRPr lang="es-CO" sz="1400" dirty="0"/>
          </a:p>
        </p:txBody>
      </p:sp>
      <p:pic>
        <p:nvPicPr>
          <p:cNvPr id="19" name="Picture 6" descr="Resultado de imagen de pago ícon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83" y="5249924"/>
            <a:ext cx="783881" cy="78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7219604" y="6159775"/>
            <a:ext cx="1658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Utilización App</a:t>
            </a:r>
          </a:p>
          <a:p>
            <a:r>
              <a:rPr lang="es-CO" sz="1400" dirty="0" smtClean="0"/>
              <a:t>Pago o recarga</a:t>
            </a:r>
            <a:endParaRPr lang="es-CO" sz="1400" dirty="0"/>
          </a:p>
        </p:txBody>
      </p:sp>
      <p:pic>
        <p:nvPicPr>
          <p:cNvPr id="21" name="Picture 8" descr="Resultado de imagen de entrevista ícono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764" y="4966215"/>
            <a:ext cx="1293486" cy="129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esultado de imagen de camiseta ícon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45" y="5033969"/>
            <a:ext cx="1157979" cy="115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RESENTACION OKEI V2-07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8" t="10196" r="6282" b="49804"/>
          <a:stretch/>
        </p:blipFill>
        <p:spPr>
          <a:xfrm>
            <a:off x="3334500" y="5318913"/>
            <a:ext cx="438924" cy="23814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2774984" y="6169115"/>
            <a:ext cx="1663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Entrega kit okei</a:t>
            </a:r>
            <a:endParaRPr lang="es-CO" sz="14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404536" y="4347183"/>
            <a:ext cx="1876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Okei </a:t>
            </a:r>
            <a:r>
              <a:rPr lang="es-CO" sz="1600" dirty="0" smtClean="0">
                <a:solidFill>
                  <a:schemeClr val="bg2">
                    <a:lumMod val="50000"/>
                  </a:schemeClr>
                </a:solidFill>
              </a:rPr>
              <a:t>es una billetera móvil. Ajusta el ejemplo a tu tipo de solución.</a:t>
            </a:r>
            <a:endParaRPr lang="es-CO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CO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9060485" y="3048017"/>
            <a:ext cx="29285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- </a:t>
            </a:r>
            <a:r>
              <a:rPr lang="es-CO" dirty="0" err="1" smtClean="0"/>
              <a:t>Focus</a:t>
            </a:r>
            <a:r>
              <a:rPr lang="es-CO" dirty="0" smtClean="0"/>
              <a:t> </a:t>
            </a:r>
            <a:r>
              <a:rPr lang="es-CO" dirty="0" err="1" smtClean="0"/>
              <a:t>group</a:t>
            </a:r>
            <a:r>
              <a:rPr lang="es-CO" dirty="0" smtClean="0"/>
              <a:t> dirigido a 15 empresario con perfil heterogéneo para presentar y probar la solución.</a:t>
            </a:r>
          </a:p>
          <a:p>
            <a:endParaRPr lang="es-CO" dirty="0"/>
          </a:p>
          <a:p>
            <a:r>
              <a:rPr lang="es-CO" dirty="0" smtClean="0"/>
              <a:t>- 2 indicadores OKR: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CO" dirty="0" smtClean="0"/>
              <a:t>85% de los pagos exitoso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CO" dirty="0" smtClean="0"/>
              <a:t>90% de los entrevistados descargaría el App sin dudar</a:t>
            </a:r>
          </a:p>
          <a:p>
            <a:endParaRPr lang="es-CO" dirty="0"/>
          </a:p>
          <a:p>
            <a:endParaRPr lang="es-CO" dirty="0"/>
          </a:p>
        </p:txBody>
      </p:sp>
      <p:pic>
        <p:nvPicPr>
          <p:cNvPr id="27" name="Picture 4" descr="PRESENTACION OKEI V2-07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8" t="10196" r="6282" b="49804"/>
          <a:stretch/>
        </p:blipFill>
        <p:spPr>
          <a:xfrm>
            <a:off x="10046832" y="2379947"/>
            <a:ext cx="893664" cy="48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5089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O" dirty="0"/>
              <a:t>Sprint 2: Diseñe la estrategia y canales para aplicar la entrevista y tener los insumos para medir la relevancia para el cliente.</a:t>
            </a:r>
            <a:br>
              <a:rPr lang="es-CO" dirty="0"/>
            </a:br>
            <a:endParaRPr lang="es-CO" dirty="0"/>
          </a:p>
        </p:txBody>
      </p:sp>
      <p:sp>
        <p:nvSpPr>
          <p:cNvPr id="6" name="Flecha derecha 5"/>
          <p:cNvSpPr/>
          <p:nvPr/>
        </p:nvSpPr>
        <p:spPr>
          <a:xfrm rot="10800000" flipH="1">
            <a:off x="2237261" y="3037032"/>
            <a:ext cx="631066" cy="35432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lecha derecha 7"/>
          <p:cNvSpPr/>
          <p:nvPr/>
        </p:nvSpPr>
        <p:spPr>
          <a:xfrm rot="10800000">
            <a:off x="2322523" y="5449067"/>
            <a:ext cx="628459" cy="35432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Flecha derecha 10"/>
          <p:cNvSpPr/>
          <p:nvPr/>
        </p:nvSpPr>
        <p:spPr>
          <a:xfrm rot="10800000" flipH="1">
            <a:off x="5134660" y="3014254"/>
            <a:ext cx="631066" cy="35432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Flecha derecha 12"/>
          <p:cNvSpPr/>
          <p:nvPr/>
        </p:nvSpPr>
        <p:spPr>
          <a:xfrm flipH="1">
            <a:off x="4977983" y="5517787"/>
            <a:ext cx="631066" cy="35432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Flecha derecha 14"/>
          <p:cNvSpPr/>
          <p:nvPr/>
        </p:nvSpPr>
        <p:spPr>
          <a:xfrm rot="16200000" flipH="1">
            <a:off x="6878754" y="4340459"/>
            <a:ext cx="631066" cy="35432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 25"/>
          <p:cNvSpPr/>
          <p:nvPr/>
        </p:nvSpPr>
        <p:spPr>
          <a:xfrm>
            <a:off x="3289520" y="2594932"/>
            <a:ext cx="1423946" cy="1592848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Rectángulo 26"/>
          <p:cNvSpPr/>
          <p:nvPr/>
        </p:nvSpPr>
        <p:spPr>
          <a:xfrm>
            <a:off x="733179" y="2570170"/>
            <a:ext cx="1423946" cy="1592848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Rectángulo 27"/>
          <p:cNvSpPr/>
          <p:nvPr/>
        </p:nvSpPr>
        <p:spPr>
          <a:xfrm>
            <a:off x="6052911" y="5089149"/>
            <a:ext cx="2282752" cy="1592848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408281" y="4990111"/>
            <a:ext cx="1843088" cy="1272236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28"/>
          <p:cNvSpPr/>
          <p:nvPr/>
        </p:nvSpPr>
        <p:spPr>
          <a:xfrm>
            <a:off x="6244342" y="2598746"/>
            <a:ext cx="1843088" cy="1449398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/>
          <p:cNvSpPr/>
          <p:nvPr/>
        </p:nvSpPr>
        <p:spPr>
          <a:xfrm>
            <a:off x="3332106" y="4965319"/>
            <a:ext cx="1423946" cy="1592848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Rectángulo 36"/>
          <p:cNvSpPr/>
          <p:nvPr/>
        </p:nvSpPr>
        <p:spPr>
          <a:xfrm>
            <a:off x="8661739" y="3225004"/>
            <a:ext cx="3392593" cy="248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O" b="1" dirty="0" smtClean="0">
                <a:solidFill>
                  <a:srgbClr val="E50BCB"/>
                </a:solidFill>
              </a:rPr>
              <a:t>Indicadores:</a:t>
            </a:r>
          </a:p>
          <a:p>
            <a:pPr algn="ctr"/>
            <a:endParaRPr lang="es-CO" b="1" dirty="0" smtClean="0">
              <a:solidFill>
                <a:srgbClr val="E50BCB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b="1" dirty="0">
              <a:solidFill>
                <a:srgbClr val="E50BCB"/>
              </a:solidFill>
            </a:endParaRPr>
          </a:p>
        </p:txBody>
      </p:sp>
      <p:grpSp>
        <p:nvGrpSpPr>
          <p:cNvPr id="31" name="Google Shape;13303;p83">
            <a:extLst>
              <a:ext uri="{FF2B5EF4-FFF2-40B4-BE49-F238E27FC236}">
                <a16:creationId xmlns:a16="http://schemas.microsoft.com/office/drawing/2014/main" xmlns="" id="{1D418D0E-258D-41C9-9C5C-676722BCE3C0}"/>
              </a:ext>
            </a:extLst>
          </p:cNvPr>
          <p:cNvGrpSpPr/>
          <p:nvPr/>
        </p:nvGrpSpPr>
        <p:grpSpPr>
          <a:xfrm rot="1015747">
            <a:off x="10726411" y="2406360"/>
            <a:ext cx="1213346" cy="839562"/>
            <a:chOff x="3967437" y="3837102"/>
            <a:chExt cx="364708" cy="295405"/>
          </a:xfrm>
          <a:solidFill>
            <a:srgbClr val="800080"/>
          </a:solidFill>
        </p:grpSpPr>
        <p:sp>
          <p:nvSpPr>
            <p:cNvPr id="32" name="Google Shape;13304;p83">
              <a:extLst>
                <a:ext uri="{FF2B5EF4-FFF2-40B4-BE49-F238E27FC236}">
                  <a16:creationId xmlns:a16="http://schemas.microsoft.com/office/drawing/2014/main" xmlns="" id="{D2B2CDC3-04C3-4898-B0FD-BCE6CE7B09D1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305;p83">
              <a:extLst>
                <a:ext uri="{FF2B5EF4-FFF2-40B4-BE49-F238E27FC236}">
                  <a16:creationId xmlns:a16="http://schemas.microsoft.com/office/drawing/2014/main" xmlns="" id="{4862FBD1-DA8E-4520-AC87-3B9D4ADE5D8B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306;p83">
              <a:extLst>
                <a:ext uri="{FF2B5EF4-FFF2-40B4-BE49-F238E27FC236}">
                  <a16:creationId xmlns:a16="http://schemas.microsoft.com/office/drawing/2014/main" xmlns="" id="{5F8E5E3F-3CFB-4A5E-8409-777280100CC3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307;p83">
              <a:extLst>
                <a:ext uri="{FF2B5EF4-FFF2-40B4-BE49-F238E27FC236}">
                  <a16:creationId xmlns:a16="http://schemas.microsoft.com/office/drawing/2014/main" xmlns="" id="{43F8B3E2-A284-499D-A189-2FA8A922D8D7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308;p83">
              <a:extLst>
                <a:ext uri="{FF2B5EF4-FFF2-40B4-BE49-F238E27FC236}">
                  <a16:creationId xmlns:a16="http://schemas.microsoft.com/office/drawing/2014/main" xmlns="" id="{BD260568-6E9C-40C2-A056-4E33E4EE91E8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CuadroTexto 37"/>
          <p:cNvSpPr txBox="1"/>
          <p:nvPr/>
        </p:nvSpPr>
        <p:spPr>
          <a:xfrm>
            <a:off x="8894526" y="5997960"/>
            <a:ext cx="2584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2">
                    <a:lumMod val="50000"/>
                  </a:schemeClr>
                </a:solidFill>
              </a:rPr>
              <a:t>Agrega las figuras que sean necesarias.</a:t>
            </a:r>
            <a:endParaRPr lang="es-CO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CO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6" descr="Chica con documentos">
            <a:extLst>
              <a:ext uri="{FF2B5EF4-FFF2-40B4-BE49-F238E27FC236}">
                <a16:creationId xmlns="" xmlns:a16="http://schemas.microsoft.com/office/drawing/2014/main" id="{E9F3703D-4CE9-427F-948F-569701DBDF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" y="675"/>
            <a:ext cx="12189600" cy="6856650"/>
          </a:xfrm>
          <a:prstGeom prst="rect">
            <a:avLst/>
          </a:prstGeom>
        </p:spPr>
      </p:pic>
      <p:sp>
        <p:nvSpPr>
          <p:cNvPr id="6" name="Cuadro de texto 2">
            <a:extLst>
              <a:ext uri="{FF2B5EF4-FFF2-40B4-BE49-F238E27FC236}">
                <a16:creationId xmlns="" xmlns:a16="http://schemas.microsoft.com/office/drawing/2014/main" id="{FC0AE2BB-50F0-4067-B935-2FE5AD329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01" y="1942920"/>
            <a:ext cx="6857905" cy="207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6300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Gracias por contar con nosotros!</a:t>
            </a:r>
            <a:endParaRPr lang="es-CO" sz="1100" dirty="0">
              <a:solidFill>
                <a:schemeClr val="tx1">
                  <a:lumMod val="50000"/>
                </a:schemeClr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B6DB6FB-5680-43BE-9F13-B0E8E51DCF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22" y="5786438"/>
            <a:ext cx="1873603" cy="787247"/>
          </a:xfrm>
          <a:prstGeom prst="rect">
            <a:avLst/>
          </a:prstGeom>
        </p:spPr>
      </p:pic>
      <p:pic>
        <p:nvPicPr>
          <p:cNvPr id="8" name="Picture 2" descr="https://www.emprender.com.co/Imagenes/Logos/logogrande.png">
            <a:extLst>
              <a:ext uri="{FF2B5EF4-FFF2-40B4-BE49-F238E27FC236}">
                <a16:creationId xmlns="" xmlns:a16="http://schemas.microsoft.com/office/drawing/2014/main" id="{A0E7821A-4DAA-4E34-995B-DFA9ED38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67520"/>
            <a:ext cx="1249193" cy="12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79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omponente_digital">
      <a:dk1>
        <a:srgbClr val="0D95B3"/>
      </a:dk1>
      <a:lt1>
        <a:srgbClr val="FFFFFF"/>
      </a:lt1>
      <a:dk2>
        <a:srgbClr val="333F50"/>
      </a:dk2>
      <a:lt2>
        <a:srgbClr val="80808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ponente_digital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11086</TotalTime>
  <Words>312</Words>
  <Application>Microsoft Office PowerPoint</Application>
  <PresentationFormat>Panorámica</PresentationFormat>
  <Paragraphs>66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Bahnschrift</vt:lpstr>
      <vt:lpstr>Calibri</vt:lpstr>
      <vt:lpstr>Courier New</vt:lpstr>
      <vt:lpstr>Lato</vt:lpstr>
      <vt:lpstr>Times New Roman</vt:lpstr>
      <vt:lpstr>Wingdings</vt:lpstr>
      <vt:lpstr>Tema de Office</vt:lpstr>
      <vt:lpstr>Presentación de PowerPoint</vt:lpstr>
      <vt:lpstr>Reto 2 - Producto</vt:lpstr>
      <vt:lpstr>Solución</vt:lpstr>
      <vt:lpstr>Sprint 1: Defina las 5 principales preguntas que formularia en una entrevista para identificar si la solución será relevante para el cliente. </vt:lpstr>
      <vt:lpstr>Sprint 1: Defina las 5 principales preguntas que formularia en una entrevista para identificar si la solución será relevante para el cliente. </vt:lpstr>
      <vt:lpstr>Sprint 2: Diseñe la estrategia y canales para aplicar la entrevista y tener los insumos para medir la relevancia para el cliente. </vt:lpstr>
      <vt:lpstr>Sprint 2: Diseñe la estrategia y canales para aplicar la entrevista y tener los insumos para medir la relevancia para el cliente.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Fernando Lara Rodriguez</dc:creator>
  <cp:lastModifiedBy>Cuenta Microsoft</cp:lastModifiedBy>
  <cp:revision>72</cp:revision>
  <dcterms:created xsi:type="dcterms:W3CDTF">2019-11-05T02:24:43Z</dcterms:created>
  <dcterms:modified xsi:type="dcterms:W3CDTF">2020-08-11T21:08:09Z</dcterms:modified>
</cp:coreProperties>
</file>