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312" r:id="rId3"/>
    <p:sldId id="327" r:id="rId4"/>
    <p:sldId id="317" r:id="rId5"/>
    <p:sldId id="318" r:id="rId6"/>
    <p:sldId id="319" r:id="rId7"/>
    <p:sldId id="315" r:id="rId8"/>
    <p:sldId id="320" r:id="rId9"/>
    <p:sldId id="321" r:id="rId10"/>
    <p:sldId id="316" r:id="rId11"/>
    <p:sldId id="322" r:id="rId12"/>
    <p:sldId id="284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E50BCB"/>
    <a:srgbClr val="66FF33"/>
    <a:srgbClr val="FF0066"/>
    <a:srgbClr val="333F50"/>
    <a:srgbClr val="FFFFFF"/>
    <a:srgbClr val="262F3C"/>
    <a:srgbClr val="0D95B3"/>
    <a:srgbClr val="60606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A40F4-D7EF-48BA-A79B-D35782E871EA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1093F-7442-41DF-A8DA-D23CB51316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48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30571f0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30571f04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530571f04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29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30571f0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30571f047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530571f047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775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30571f04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30571f047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530571f047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475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E7A3D6-017B-4A90-9053-C55F026D0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4192BB4-5056-45EA-9FE6-64C9FAA7E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EB524EF-B6A4-41D8-BC84-417FC21F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DFDFB7-901A-48B3-814F-EBC9F957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1FCFC03-8D0E-468B-B3E3-7C89CDF3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54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FF167C-A4B6-42B1-9539-0437D942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3AEAB567-93C8-48B5-9F89-AF84A8AA7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3D922D8-EE9B-40CD-A277-E7CE07F6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0B892DC-09DB-40EC-835E-12CA3EEB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BE5B88C-80D8-4004-BACE-899A9EEB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66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D3D5A83-DF8D-4A7A-8428-0C2390DE2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5113274-6184-4346-ACE5-93F54449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F354DCD-EF8D-4451-AE40-06C9AD39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E23C195-5DA9-4565-AB5D-EC94B241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9D32D69-831D-4894-82A4-A92FAFF1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053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2E24C1-4B42-40D5-BA3D-C8494F94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06614D1-DDA3-4EF5-B342-BBE05C80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95209EE-D37E-4653-B142-6F8CF6F6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6074BE-5D02-4B8C-B980-B2342131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072DEC-52B1-4DD7-B69E-3ADED5CD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445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137673-7F94-40E2-9F51-AF110DC2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0E4ABA-B116-478C-A34F-7FA3905D9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AD612B1-80F8-4D02-86B5-456335FC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53AEA1-E704-4886-9AB8-8253E2B3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50FA423-05AE-42A3-A171-A2ACAEC9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65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71ECA47-1499-467E-835D-33239465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85339AD-B69B-42BC-8CA0-D4E4AFB1C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13698F8-6679-487A-A8EA-2084235A3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9EFB419-3B95-4764-9798-F32CEA06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050FC89-6B3D-479A-BED0-30575707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4A7A042-61FB-44C7-AD76-96DB5E21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6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1FC2A6-500D-4BE9-AF8D-4A1E2924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7B9BC98-A078-47D8-B9A9-3AE61981B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A73209B-59DD-42B9-A1BE-68E69968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1110DCE6-DE51-416F-B8B2-73F037DA0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5475582-68BE-4E64-A17D-3335A88C7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E7DC74E-64C8-4AAE-B163-99A20E92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8FBF18C-1F95-4133-93C2-F0550C68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195AAF3-3BE7-45AB-8C93-A368EBAB3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083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06E35-B5F3-4E82-8DEF-05146003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1708F35-122E-40B9-A86B-FBACA04BC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1B357675-EDDC-4810-B256-342E54D8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FC3688F-6089-4729-9465-26166617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65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02099DF-E381-4093-A03C-0C9A39AE2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E7D7764-5068-4469-9ABF-09278A40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34F792FE-5FB6-43F2-938D-6ABAC887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92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6B2DAC7-58A4-4A52-B579-9CFFAC55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7D1B706-B176-47E9-B084-38510C16A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7F17B33-5D84-4217-A725-FC8B26262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8178CD8-797B-436E-98E5-B0C6645D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60D0DA5-7C5B-40A9-B725-E66867EC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D81852C-2035-4A3E-9590-8E9EDB6E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29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5E4A33-DA5F-462B-B06B-2453AF7D9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2DBB9AC-238A-46FA-A322-0D32B8686F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B110FBE-E17D-425C-AB77-FC01F56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C776605-EF14-4717-BB26-8185D915E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0D68-2EA9-418B-9767-F5569F0F9BCB}" type="datetimeFigureOut">
              <a:rPr lang="es-CO" smtClean="0"/>
              <a:t>11/08/2020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70B9F54-7E2E-4407-A953-3086BBA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7503548-4684-428D-80B3-0C68B53B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33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0C5C8B2-FF51-40F9-8722-56340CCC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AF2E5AB-CCDD-4491-9774-6EF6732C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0FB21E0-9A43-4553-AABC-B7FDD22CD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50D68-2EA9-418B-9767-F5569F0F9BCB}" type="datetimeFigureOut">
              <a:rPr lang="es-CO" smtClean="0"/>
              <a:t>11/08/2020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4C470D1-E99E-4C4C-942A-07230F70A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6FEBDCC-9416-4F3E-B1A0-0AFECDF31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C9BC5-5AA1-459E-B844-66F1E456B4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85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 de texto 2">
            <a:extLst>
              <a:ext uri="{FF2B5EF4-FFF2-40B4-BE49-F238E27FC236}">
                <a16:creationId xmlns="" xmlns:a16="http://schemas.microsoft.com/office/drawing/2014/main" id="{E2FC9C03-D928-4901-8ACF-353D845B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14173"/>
            <a:ext cx="12189460" cy="10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6300" dirty="0">
                <a:solidFill>
                  <a:srgbClr val="FFFFFF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 de espacios vacíos</a:t>
            </a:r>
            <a:endParaRPr lang="es-CO" sz="11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2">
            <a:extLst>
              <a:ext uri="{FF2B5EF4-FFF2-40B4-BE49-F238E27FC236}">
                <a16:creationId xmlns="" xmlns:a16="http://schemas.microsoft.com/office/drawing/2014/main" id="{177F3D41-4B89-44CB-A59C-C56299A6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" y="3243890"/>
            <a:ext cx="12189460" cy="138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Consultoría en Transformación </a:t>
            </a:r>
            <a:r>
              <a:rPr lang="es-MX" sz="3600" dirty="0" smtClean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endParaRPr lang="es-MX" sz="3600" dirty="0">
              <a:solidFill>
                <a:schemeClr val="accent4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dirty="0" smtClean="0">
                <a:solidFill>
                  <a:schemeClr val="accent4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2do Taller: Juntas Directivas</a:t>
            </a:r>
            <a:endParaRPr lang="es-MX" sz="3600" dirty="0">
              <a:solidFill>
                <a:schemeClr val="accent4"/>
              </a:solidFill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14" y="599948"/>
            <a:ext cx="4477521" cy="113081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12" y="0"/>
            <a:ext cx="2519774" cy="234513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4FDF9B9-AB9B-FA40-A0DE-A58CC8FFD2C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101" y="6068562"/>
            <a:ext cx="1075827" cy="5289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BC85A5A-E7BE-F84C-AB50-9156F0FD1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2168" y="6014861"/>
            <a:ext cx="642046" cy="6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37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2: </a:t>
            </a:r>
            <a:r>
              <a:rPr lang="es-CO" dirty="0"/>
              <a:t>Construir una hipótesis que queremos probar en función del perfil del cliente seleccionado y la solución planeada.  </a:t>
            </a:r>
            <a:br>
              <a:rPr lang="es-CO" dirty="0"/>
            </a:br>
            <a:endParaRPr lang="es-CO" dirty="0"/>
          </a:p>
        </p:txBody>
      </p:sp>
      <p:sp>
        <p:nvSpPr>
          <p:cNvPr id="4" name="Triángulo rectángulo 3"/>
          <p:cNvSpPr/>
          <p:nvPr/>
        </p:nvSpPr>
        <p:spPr>
          <a:xfrm rot="5400000">
            <a:off x="-76204" y="2466987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284031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xmlns="" id="{C0489531-73AB-4E9B-8001-15F7AAEB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003" y="2286684"/>
            <a:ext cx="9139798" cy="239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400" dirty="0" smtClean="0">
              <a:solidFill>
                <a:srgbClr val="333F50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Nosotros creemos que los clientes de </a:t>
            </a:r>
            <a:r>
              <a:rPr lang="es-MX" sz="1600" dirty="0" err="1">
                <a:solidFill>
                  <a:schemeClr val="bg2">
                    <a:lumMod val="50000"/>
                  </a:schemeClr>
                </a:solidFill>
              </a:rPr>
              <a:t>Finanfuturo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 estarán interesados en renovar sus créditos a través del canal digital, porque: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	El tiempo de espera es menor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	El acceso es rápido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	Lo pueden hacer desde su lugar de trabajo u hogar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	La experiencia es positiva y fácil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	Es seguro y </a:t>
            </a:r>
            <a:r>
              <a:rPr lang="es-MX" sz="1600" dirty="0" smtClean="0">
                <a:solidFill>
                  <a:schemeClr val="bg2">
                    <a:lumMod val="50000"/>
                  </a:schemeClr>
                </a:solidFill>
              </a:rPr>
              <a:t>confiable</a:t>
            </a:r>
            <a:endParaRPr lang="es-MX" sz="1400" dirty="0" smtClean="0">
              <a:solidFill>
                <a:srgbClr val="333F50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400" dirty="0">
              <a:solidFill>
                <a:srgbClr val="333F50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xmlns="" id="{C0489531-73AB-4E9B-8001-15F7AAEB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15" y="4500581"/>
            <a:ext cx="9139798" cy="26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</a:pPr>
            <a:endParaRPr lang="es-MX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Nosotros consideramos que la utilización de un canal digital es una alternativa favorable para la Cooperativa </a:t>
            </a:r>
            <a:r>
              <a:rPr lang="es-MX" sz="1600" dirty="0" err="1">
                <a:solidFill>
                  <a:schemeClr val="bg2">
                    <a:lumMod val="50000"/>
                  </a:schemeClr>
                </a:solidFill>
              </a:rPr>
              <a:t>Congente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, porque: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Podrá reducir sus costos 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Podrá reducir el tiempo de respuesta de aprobación de las renovaciones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Fidelizará sus clientes generando nuevos beneficios (nivel de satisfacción %)</a:t>
            </a:r>
          </a:p>
          <a:p>
            <a:pPr marL="1657350" lvl="3" indent="-285750" algn="just">
              <a:lnSpc>
                <a:spcPct val="107000"/>
              </a:lnSpc>
              <a:buClr>
                <a:srgbClr val="E50BCB"/>
              </a:buClr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La fuerza comercial optimiza su gestión y resultados (tiempo por visita de un asesor)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400" dirty="0" smtClean="0">
              <a:solidFill>
                <a:srgbClr val="333F50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400" dirty="0">
              <a:solidFill>
                <a:srgbClr val="333F50"/>
              </a:solidFill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10498;p79">
            <a:extLst>
              <a:ext uri="{FF2B5EF4-FFF2-40B4-BE49-F238E27FC236}">
                <a16:creationId xmlns:a16="http://schemas.microsoft.com/office/drawing/2014/main" xmlns="" id="{FAA9E30D-9C3F-439B-B142-74268D99171D}"/>
              </a:ext>
            </a:extLst>
          </p:cNvPr>
          <p:cNvGrpSpPr/>
          <p:nvPr/>
        </p:nvGrpSpPr>
        <p:grpSpPr>
          <a:xfrm>
            <a:off x="9997708" y="4839768"/>
            <a:ext cx="1528299" cy="1502852"/>
            <a:chOff x="860940" y="2746477"/>
            <a:chExt cx="371883" cy="365691"/>
          </a:xfrm>
          <a:solidFill>
            <a:srgbClr val="FFFF00"/>
          </a:solidFill>
        </p:grpSpPr>
        <p:sp>
          <p:nvSpPr>
            <p:cNvPr id="9" name="Google Shape;10499;p79">
              <a:extLst>
                <a:ext uri="{FF2B5EF4-FFF2-40B4-BE49-F238E27FC236}">
                  <a16:creationId xmlns:a16="http://schemas.microsoft.com/office/drawing/2014/main" xmlns="" id="{EAD675CD-966B-4ACF-A338-B6656D5DDD13}"/>
                </a:ext>
              </a:extLst>
            </p:cNvPr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500;p79">
              <a:extLst>
                <a:ext uri="{FF2B5EF4-FFF2-40B4-BE49-F238E27FC236}">
                  <a16:creationId xmlns:a16="http://schemas.microsoft.com/office/drawing/2014/main" xmlns="" id="{54EEC5C8-6BD7-485F-B0A2-9D005E854638}"/>
                </a:ext>
              </a:extLst>
            </p:cNvPr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501;p79">
              <a:extLst>
                <a:ext uri="{FF2B5EF4-FFF2-40B4-BE49-F238E27FC236}">
                  <a16:creationId xmlns:a16="http://schemas.microsoft.com/office/drawing/2014/main" xmlns="" id="{9E246CD8-A0DE-41E5-B2F2-CCA3D37BB118}"/>
                </a:ext>
              </a:extLst>
            </p:cNvPr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502;p79">
              <a:extLst>
                <a:ext uri="{FF2B5EF4-FFF2-40B4-BE49-F238E27FC236}">
                  <a16:creationId xmlns:a16="http://schemas.microsoft.com/office/drawing/2014/main" xmlns="" id="{FB501A65-E847-43D8-9FA8-4E9899F513AE}"/>
                </a:ext>
              </a:extLst>
            </p:cNvPr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0503;p79">
              <a:extLst>
                <a:ext uri="{FF2B5EF4-FFF2-40B4-BE49-F238E27FC236}">
                  <a16:creationId xmlns:a16="http://schemas.microsoft.com/office/drawing/2014/main" xmlns="" id="{0A4A758D-596E-4DF1-B332-E4FB0410A40E}"/>
                </a:ext>
              </a:extLst>
            </p:cNvPr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55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937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2: </a:t>
            </a:r>
            <a:r>
              <a:rPr lang="es-CO" dirty="0"/>
              <a:t>Construir una hipótesis que queremos probar en función del perfil del cliente seleccionado y la solución planeada.  </a:t>
            </a:r>
            <a:br>
              <a:rPr lang="es-CO" dirty="0"/>
            </a:b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1476375" y="2500309"/>
            <a:ext cx="8853488" cy="35718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Hipótesis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E50BCB"/>
              </a:solidFill>
            </a:endParaRPr>
          </a:p>
        </p:txBody>
      </p:sp>
      <p:grpSp>
        <p:nvGrpSpPr>
          <p:cNvPr id="8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9228094" y="4939992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9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042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6" descr="Chica con documentos">
            <a:extLst>
              <a:ext uri="{FF2B5EF4-FFF2-40B4-BE49-F238E27FC236}">
                <a16:creationId xmlns="" xmlns:a16="http://schemas.microsoft.com/office/drawing/2014/main" id="{E9F3703D-4CE9-427F-948F-569701DBD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" y="675"/>
            <a:ext cx="12189600" cy="6856650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="" xmlns:a16="http://schemas.microsoft.com/office/drawing/2014/main" id="{FC0AE2BB-50F0-4067-B935-2FE5AD329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01" y="1942920"/>
            <a:ext cx="6857905" cy="207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630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por contar con nosotros!</a:t>
            </a:r>
            <a:endParaRPr lang="es-CO" sz="1100" dirty="0">
              <a:solidFill>
                <a:schemeClr val="tx1">
                  <a:lumMod val="50000"/>
                </a:schemeClr>
              </a:solidFill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5B6DB6FB-5680-43BE-9F13-B0E8E51DCF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22" y="5786438"/>
            <a:ext cx="1873603" cy="787247"/>
          </a:xfrm>
          <a:prstGeom prst="rect">
            <a:avLst/>
          </a:prstGeom>
        </p:spPr>
      </p:pic>
      <p:pic>
        <p:nvPicPr>
          <p:cNvPr id="8" name="Picture 2" descr="https://www.emprender.com.co/Imagenes/Logos/logogrande.png">
            <a:extLst>
              <a:ext uri="{FF2B5EF4-FFF2-40B4-BE49-F238E27FC236}">
                <a16:creationId xmlns="" xmlns:a16="http://schemas.microsoft.com/office/drawing/2014/main" id="{A0E7821A-4DAA-4E34-995B-DFA9ED38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67520"/>
            <a:ext cx="1249193" cy="1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7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Reto 1: Servicio al cliente</a:t>
            </a:r>
            <a:endParaRPr lang="es-CO" sz="66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54299"/>
            <a:ext cx="10515600" cy="4351338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¿Cómo podríamos mejorar la experiencia de nuestros clientes en el momento de la adquisición de los productos financieros </a:t>
            </a:r>
            <a:r>
              <a:rPr lang="es-ES" sz="4000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digitales?</a:t>
            </a:r>
            <a:endParaRPr lang="es-CO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s-CO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es-CO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oogle Shape;12980;p83">
            <a:extLst>
              <a:ext uri="{FF2B5EF4-FFF2-40B4-BE49-F238E27FC236}">
                <a16:creationId xmlns:a16="http://schemas.microsoft.com/office/drawing/2014/main" xmlns="" id="{D4475D81-F5FD-4A03-BB96-763B6B802C85}"/>
              </a:ext>
            </a:extLst>
          </p:cNvPr>
          <p:cNvGrpSpPr/>
          <p:nvPr/>
        </p:nvGrpSpPr>
        <p:grpSpPr>
          <a:xfrm rot="21113337">
            <a:off x="10329706" y="4641857"/>
            <a:ext cx="1368799" cy="1646812"/>
            <a:chOff x="1367060" y="2422129"/>
            <a:chExt cx="269261" cy="352050"/>
          </a:xfrm>
          <a:solidFill>
            <a:srgbClr val="FFC000"/>
          </a:solidFill>
        </p:grpSpPr>
        <p:sp>
          <p:nvSpPr>
            <p:cNvPr id="5" name="Google Shape;12981;p83">
              <a:extLst>
                <a:ext uri="{FF2B5EF4-FFF2-40B4-BE49-F238E27FC236}">
                  <a16:creationId xmlns:a16="http://schemas.microsoft.com/office/drawing/2014/main" xmlns="" id="{4BC615D6-DB2C-4E0F-924D-4D2953713EBE}"/>
                </a:ext>
              </a:extLst>
            </p:cNvPr>
            <p:cNvSpPr/>
            <p:nvPr/>
          </p:nvSpPr>
          <p:spPr>
            <a:xfrm>
              <a:off x="1392059" y="2651857"/>
              <a:ext cx="129160" cy="122322"/>
            </a:xfrm>
            <a:custGeom>
              <a:avLst/>
              <a:gdLst/>
              <a:ahLst/>
              <a:cxnLst/>
              <a:rect l="l" t="t" r="r" b="b"/>
              <a:pathLst>
                <a:path w="4061" h="3846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357" y="333"/>
                  </a:lnTo>
                  <a:lnTo>
                    <a:pt x="357" y="1691"/>
                  </a:lnTo>
                  <a:cubicBezTo>
                    <a:pt x="357" y="2179"/>
                    <a:pt x="762" y="2584"/>
                    <a:pt x="1250" y="2584"/>
                  </a:cubicBezTo>
                  <a:cubicBezTo>
                    <a:pt x="1286" y="2584"/>
                    <a:pt x="1226" y="2584"/>
                    <a:pt x="2310" y="2405"/>
                  </a:cubicBezTo>
                  <a:lnTo>
                    <a:pt x="2310" y="3453"/>
                  </a:lnTo>
                  <a:cubicBezTo>
                    <a:pt x="2310" y="3667"/>
                    <a:pt x="2489" y="3846"/>
                    <a:pt x="2691" y="3846"/>
                  </a:cubicBezTo>
                  <a:lnTo>
                    <a:pt x="3905" y="3846"/>
                  </a:lnTo>
                  <a:cubicBezTo>
                    <a:pt x="3989" y="3846"/>
                    <a:pt x="4060" y="3774"/>
                    <a:pt x="4060" y="3679"/>
                  </a:cubicBezTo>
                  <a:cubicBezTo>
                    <a:pt x="4060" y="3596"/>
                    <a:pt x="3989" y="3500"/>
                    <a:pt x="3893" y="3500"/>
                  </a:cubicBezTo>
                  <a:lnTo>
                    <a:pt x="2691" y="3500"/>
                  </a:lnTo>
                  <a:cubicBezTo>
                    <a:pt x="2667" y="3500"/>
                    <a:pt x="2631" y="3465"/>
                    <a:pt x="2631" y="3441"/>
                  </a:cubicBezTo>
                  <a:lnTo>
                    <a:pt x="2631" y="2191"/>
                  </a:lnTo>
                  <a:cubicBezTo>
                    <a:pt x="2631" y="2143"/>
                    <a:pt x="2620" y="2107"/>
                    <a:pt x="2572" y="2072"/>
                  </a:cubicBezTo>
                  <a:cubicBezTo>
                    <a:pt x="2555" y="2055"/>
                    <a:pt x="2520" y="2038"/>
                    <a:pt x="2485" y="2038"/>
                  </a:cubicBezTo>
                  <a:cubicBezTo>
                    <a:pt x="2470" y="2038"/>
                    <a:pt x="2455" y="2041"/>
                    <a:pt x="2441" y="2048"/>
                  </a:cubicBezTo>
                  <a:lnTo>
                    <a:pt x="1238" y="2250"/>
                  </a:lnTo>
                  <a:cubicBezTo>
                    <a:pt x="917" y="2250"/>
                    <a:pt x="691" y="2000"/>
                    <a:pt x="691" y="1691"/>
                  </a:cubicBezTo>
                  <a:lnTo>
                    <a:pt x="691" y="167"/>
                  </a:lnTo>
                  <a:cubicBezTo>
                    <a:pt x="691" y="83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Google Shape;12982;p83">
              <a:extLst>
                <a:ext uri="{FF2B5EF4-FFF2-40B4-BE49-F238E27FC236}">
                  <a16:creationId xmlns:a16="http://schemas.microsoft.com/office/drawing/2014/main" xmlns="" id="{5E206AD9-DC4F-4F28-923C-8AEA28B5BC12}"/>
                </a:ext>
              </a:extLst>
            </p:cNvPr>
            <p:cNvSpPr/>
            <p:nvPr/>
          </p:nvSpPr>
          <p:spPr>
            <a:xfrm>
              <a:off x="1367060" y="2441912"/>
              <a:ext cx="82184" cy="212139"/>
            </a:xfrm>
            <a:custGeom>
              <a:avLst/>
              <a:gdLst/>
              <a:ahLst/>
              <a:cxnLst/>
              <a:rect l="l" t="t" r="r" b="b"/>
              <a:pathLst>
                <a:path w="2584" h="6670" extrusionOk="0">
                  <a:moveTo>
                    <a:pt x="2415" y="1"/>
                  </a:moveTo>
                  <a:cubicBezTo>
                    <a:pt x="2382" y="1"/>
                    <a:pt x="2350" y="10"/>
                    <a:pt x="2322" y="29"/>
                  </a:cubicBezTo>
                  <a:cubicBezTo>
                    <a:pt x="1274" y="731"/>
                    <a:pt x="655" y="1898"/>
                    <a:pt x="655" y="3148"/>
                  </a:cubicBezTo>
                  <a:cubicBezTo>
                    <a:pt x="655" y="3351"/>
                    <a:pt x="667" y="3541"/>
                    <a:pt x="703" y="3732"/>
                  </a:cubicBezTo>
                  <a:cubicBezTo>
                    <a:pt x="48" y="5708"/>
                    <a:pt x="0" y="5696"/>
                    <a:pt x="0" y="5970"/>
                  </a:cubicBezTo>
                  <a:cubicBezTo>
                    <a:pt x="0" y="6208"/>
                    <a:pt x="84" y="6446"/>
                    <a:pt x="262" y="6625"/>
                  </a:cubicBezTo>
                  <a:cubicBezTo>
                    <a:pt x="295" y="6651"/>
                    <a:pt x="342" y="6670"/>
                    <a:pt x="389" y="6670"/>
                  </a:cubicBezTo>
                  <a:cubicBezTo>
                    <a:pt x="429" y="6670"/>
                    <a:pt x="468" y="6657"/>
                    <a:pt x="500" y="6625"/>
                  </a:cubicBezTo>
                  <a:cubicBezTo>
                    <a:pt x="560" y="6565"/>
                    <a:pt x="584" y="6458"/>
                    <a:pt x="500" y="6375"/>
                  </a:cubicBezTo>
                  <a:cubicBezTo>
                    <a:pt x="358" y="6220"/>
                    <a:pt x="298" y="5982"/>
                    <a:pt x="369" y="5756"/>
                  </a:cubicBezTo>
                  <a:lnTo>
                    <a:pt x="1036" y="3791"/>
                  </a:lnTo>
                  <a:cubicBezTo>
                    <a:pt x="1060" y="3767"/>
                    <a:pt x="1060" y="3732"/>
                    <a:pt x="1036" y="3720"/>
                  </a:cubicBezTo>
                  <a:cubicBezTo>
                    <a:pt x="1012" y="3517"/>
                    <a:pt x="1000" y="3327"/>
                    <a:pt x="1000" y="3148"/>
                  </a:cubicBezTo>
                  <a:cubicBezTo>
                    <a:pt x="1000" y="2005"/>
                    <a:pt x="1560" y="934"/>
                    <a:pt x="2513" y="291"/>
                  </a:cubicBezTo>
                  <a:cubicBezTo>
                    <a:pt x="2572" y="255"/>
                    <a:pt x="2584" y="148"/>
                    <a:pt x="2548" y="76"/>
                  </a:cubicBezTo>
                  <a:cubicBezTo>
                    <a:pt x="2519" y="25"/>
                    <a:pt x="2467" y="1"/>
                    <a:pt x="2415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Google Shape;12983;p83">
              <a:extLst>
                <a:ext uri="{FF2B5EF4-FFF2-40B4-BE49-F238E27FC236}">
                  <a16:creationId xmlns:a16="http://schemas.microsoft.com/office/drawing/2014/main" xmlns="" id="{75A1D4C6-2D8F-4D5B-AF1A-52CE40EEFEBF}"/>
                </a:ext>
              </a:extLst>
            </p:cNvPr>
            <p:cNvSpPr/>
            <p:nvPr/>
          </p:nvSpPr>
          <p:spPr>
            <a:xfrm>
              <a:off x="1456051" y="2422129"/>
              <a:ext cx="180271" cy="162937"/>
            </a:xfrm>
            <a:custGeom>
              <a:avLst/>
              <a:gdLst/>
              <a:ahLst/>
              <a:cxnLst/>
              <a:rect l="l" t="t" r="r" b="b"/>
              <a:pathLst>
                <a:path w="5668" h="5123" extrusionOk="0">
                  <a:moveTo>
                    <a:pt x="1621" y="1"/>
                  </a:moveTo>
                  <a:cubicBezTo>
                    <a:pt x="1104" y="1"/>
                    <a:pt x="591" y="107"/>
                    <a:pt x="119" y="317"/>
                  </a:cubicBezTo>
                  <a:cubicBezTo>
                    <a:pt x="24" y="353"/>
                    <a:pt x="0" y="448"/>
                    <a:pt x="24" y="544"/>
                  </a:cubicBezTo>
                  <a:cubicBezTo>
                    <a:pt x="51" y="616"/>
                    <a:pt x="113" y="648"/>
                    <a:pt x="184" y="648"/>
                  </a:cubicBezTo>
                  <a:cubicBezTo>
                    <a:pt x="205" y="648"/>
                    <a:pt x="228" y="645"/>
                    <a:pt x="250" y="639"/>
                  </a:cubicBezTo>
                  <a:cubicBezTo>
                    <a:pt x="965" y="317"/>
                    <a:pt x="1536" y="365"/>
                    <a:pt x="1643" y="353"/>
                  </a:cubicBezTo>
                  <a:cubicBezTo>
                    <a:pt x="3941" y="365"/>
                    <a:pt x="5644" y="2556"/>
                    <a:pt x="4894" y="4901"/>
                  </a:cubicBezTo>
                  <a:cubicBezTo>
                    <a:pt x="4870" y="4997"/>
                    <a:pt x="4906" y="5080"/>
                    <a:pt x="5001" y="5116"/>
                  </a:cubicBezTo>
                  <a:cubicBezTo>
                    <a:pt x="5018" y="5120"/>
                    <a:pt x="5035" y="5123"/>
                    <a:pt x="5052" y="5123"/>
                  </a:cubicBezTo>
                  <a:cubicBezTo>
                    <a:pt x="5119" y="5123"/>
                    <a:pt x="5184" y="5085"/>
                    <a:pt x="5203" y="5009"/>
                  </a:cubicBezTo>
                  <a:cubicBezTo>
                    <a:pt x="5668" y="3508"/>
                    <a:pt x="5239" y="2044"/>
                    <a:pt x="4263" y="1079"/>
                  </a:cubicBezTo>
                  <a:cubicBezTo>
                    <a:pt x="3524" y="356"/>
                    <a:pt x="2566" y="1"/>
                    <a:pt x="1621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Google Shape;12984;p83">
              <a:extLst>
                <a:ext uri="{FF2B5EF4-FFF2-40B4-BE49-F238E27FC236}">
                  <a16:creationId xmlns:a16="http://schemas.microsoft.com/office/drawing/2014/main" xmlns="" id="{E9E1E040-DD68-44FA-A7BB-29FED70B970B}"/>
                </a:ext>
              </a:extLst>
            </p:cNvPr>
            <p:cNvSpPr/>
            <p:nvPr/>
          </p:nvSpPr>
          <p:spPr>
            <a:xfrm>
              <a:off x="1532160" y="2593590"/>
              <a:ext cx="81834" cy="180207"/>
            </a:xfrm>
            <a:custGeom>
              <a:avLst/>
              <a:gdLst/>
              <a:ahLst/>
              <a:cxnLst/>
              <a:rect l="l" t="t" r="r" b="b"/>
              <a:pathLst>
                <a:path w="2573" h="5666" extrusionOk="0">
                  <a:moveTo>
                    <a:pt x="2399" y="1"/>
                  </a:moveTo>
                  <a:cubicBezTo>
                    <a:pt x="2340" y="1"/>
                    <a:pt x="2284" y="36"/>
                    <a:pt x="2251" y="94"/>
                  </a:cubicBezTo>
                  <a:cubicBezTo>
                    <a:pt x="2096" y="380"/>
                    <a:pt x="1715" y="856"/>
                    <a:pt x="1715" y="1737"/>
                  </a:cubicBezTo>
                  <a:lnTo>
                    <a:pt x="1715" y="5273"/>
                  </a:lnTo>
                  <a:cubicBezTo>
                    <a:pt x="1715" y="5309"/>
                    <a:pt x="1679" y="5332"/>
                    <a:pt x="1655" y="5332"/>
                  </a:cubicBezTo>
                  <a:lnTo>
                    <a:pt x="167" y="5332"/>
                  </a:lnTo>
                  <a:cubicBezTo>
                    <a:pt x="72" y="5332"/>
                    <a:pt x="0" y="5404"/>
                    <a:pt x="0" y="5499"/>
                  </a:cubicBezTo>
                  <a:cubicBezTo>
                    <a:pt x="0" y="5583"/>
                    <a:pt x="72" y="5666"/>
                    <a:pt x="167" y="5666"/>
                  </a:cubicBezTo>
                  <a:lnTo>
                    <a:pt x="1655" y="5666"/>
                  </a:lnTo>
                  <a:cubicBezTo>
                    <a:pt x="1858" y="5666"/>
                    <a:pt x="2036" y="5487"/>
                    <a:pt x="2036" y="5273"/>
                  </a:cubicBezTo>
                  <a:lnTo>
                    <a:pt x="2036" y="1737"/>
                  </a:lnTo>
                  <a:cubicBezTo>
                    <a:pt x="2036" y="963"/>
                    <a:pt x="2382" y="558"/>
                    <a:pt x="2548" y="249"/>
                  </a:cubicBezTo>
                  <a:cubicBezTo>
                    <a:pt x="2572" y="153"/>
                    <a:pt x="2548" y="70"/>
                    <a:pt x="2477" y="22"/>
                  </a:cubicBezTo>
                  <a:cubicBezTo>
                    <a:pt x="2451" y="8"/>
                    <a:pt x="2425" y="1"/>
                    <a:pt x="2399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Google Shape;12985;p83">
              <a:extLst>
                <a:ext uri="{FF2B5EF4-FFF2-40B4-BE49-F238E27FC236}">
                  <a16:creationId xmlns:a16="http://schemas.microsoft.com/office/drawing/2014/main" xmlns="" id="{7A31A176-7A50-4002-AAA5-FFAB201AFA07}"/>
                </a:ext>
              </a:extLst>
            </p:cNvPr>
            <p:cNvSpPr/>
            <p:nvPr/>
          </p:nvSpPr>
          <p:spPr>
            <a:xfrm>
              <a:off x="1425359" y="2572313"/>
              <a:ext cx="24267" cy="17843"/>
            </a:xfrm>
            <a:custGeom>
              <a:avLst/>
              <a:gdLst/>
              <a:ahLst/>
              <a:cxnLst/>
              <a:rect l="l" t="t" r="r" b="b"/>
              <a:pathLst>
                <a:path w="763" h="561" extrusionOk="0">
                  <a:moveTo>
                    <a:pt x="583" y="0"/>
                  </a:moveTo>
                  <a:cubicBezTo>
                    <a:pt x="554" y="0"/>
                    <a:pt x="525" y="8"/>
                    <a:pt x="501" y="25"/>
                  </a:cubicBezTo>
                  <a:lnTo>
                    <a:pt x="96" y="239"/>
                  </a:lnTo>
                  <a:cubicBezTo>
                    <a:pt x="25" y="287"/>
                    <a:pt x="1" y="394"/>
                    <a:pt x="37" y="465"/>
                  </a:cubicBezTo>
                  <a:cubicBezTo>
                    <a:pt x="72" y="525"/>
                    <a:pt x="132" y="560"/>
                    <a:pt x="191" y="560"/>
                  </a:cubicBezTo>
                  <a:cubicBezTo>
                    <a:pt x="215" y="560"/>
                    <a:pt x="251" y="560"/>
                    <a:pt x="275" y="537"/>
                  </a:cubicBezTo>
                  <a:lnTo>
                    <a:pt x="680" y="322"/>
                  </a:lnTo>
                  <a:cubicBezTo>
                    <a:pt x="739" y="263"/>
                    <a:pt x="763" y="156"/>
                    <a:pt x="727" y="84"/>
                  </a:cubicBezTo>
                  <a:cubicBezTo>
                    <a:pt x="696" y="29"/>
                    <a:pt x="639" y="0"/>
                    <a:pt x="583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Google Shape;12986;p83">
              <a:extLst>
                <a:ext uri="{FF2B5EF4-FFF2-40B4-BE49-F238E27FC236}">
                  <a16:creationId xmlns:a16="http://schemas.microsoft.com/office/drawing/2014/main" xmlns="" id="{85514BC2-FBE5-44BA-B9DA-F14D52D94B0E}"/>
                </a:ext>
              </a:extLst>
            </p:cNvPr>
            <p:cNvSpPr/>
            <p:nvPr/>
          </p:nvSpPr>
          <p:spPr>
            <a:xfrm>
              <a:off x="1562820" y="2573680"/>
              <a:ext cx="26176" cy="17620"/>
            </a:xfrm>
            <a:custGeom>
              <a:avLst/>
              <a:gdLst/>
              <a:ahLst/>
              <a:cxnLst/>
              <a:rect l="l" t="t" r="r" b="b"/>
              <a:pathLst>
                <a:path w="823" h="554" extrusionOk="0">
                  <a:moveTo>
                    <a:pt x="201" y="1"/>
                  </a:moveTo>
                  <a:cubicBezTo>
                    <a:pt x="143" y="1"/>
                    <a:pt x="81" y="28"/>
                    <a:pt x="48" y="77"/>
                  </a:cubicBezTo>
                  <a:cubicBezTo>
                    <a:pt x="1" y="160"/>
                    <a:pt x="37" y="255"/>
                    <a:pt x="108" y="303"/>
                  </a:cubicBezTo>
                  <a:cubicBezTo>
                    <a:pt x="513" y="529"/>
                    <a:pt x="513" y="553"/>
                    <a:pt x="584" y="553"/>
                  </a:cubicBezTo>
                  <a:cubicBezTo>
                    <a:pt x="763" y="541"/>
                    <a:pt x="822" y="315"/>
                    <a:pt x="680" y="244"/>
                  </a:cubicBezTo>
                  <a:lnTo>
                    <a:pt x="275" y="17"/>
                  </a:lnTo>
                  <a:cubicBezTo>
                    <a:pt x="253" y="6"/>
                    <a:pt x="227" y="1"/>
                    <a:pt x="201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Google Shape;12987;p83">
              <a:extLst>
                <a:ext uri="{FF2B5EF4-FFF2-40B4-BE49-F238E27FC236}">
                  <a16:creationId xmlns:a16="http://schemas.microsoft.com/office/drawing/2014/main" xmlns="" id="{E55FCA11-286B-444A-B098-67600A82CBB3}"/>
                </a:ext>
              </a:extLst>
            </p:cNvPr>
            <p:cNvSpPr/>
            <p:nvPr/>
          </p:nvSpPr>
          <p:spPr>
            <a:xfrm>
              <a:off x="1448100" y="2481414"/>
              <a:ext cx="125375" cy="191275"/>
            </a:xfrm>
            <a:custGeom>
              <a:avLst/>
              <a:gdLst/>
              <a:ahLst/>
              <a:cxnLst/>
              <a:rect l="l" t="t" r="r" b="b"/>
              <a:pathLst>
                <a:path w="3942" h="6014" extrusionOk="0">
                  <a:moveTo>
                    <a:pt x="1280" y="1498"/>
                  </a:moveTo>
                  <a:cubicBezTo>
                    <a:pt x="1355" y="1498"/>
                    <a:pt x="1429" y="1543"/>
                    <a:pt x="1429" y="1632"/>
                  </a:cubicBezTo>
                  <a:lnTo>
                    <a:pt x="1429" y="1763"/>
                  </a:lnTo>
                  <a:lnTo>
                    <a:pt x="1262" y="1763"/>
                  </a:lnTo>
                  <a:cubicBezTo>
                    <a:pt x="1191" y="1763"/>
                    <a:pt x="1131" y="1704"/>
                    <a:pt x="1131" y="1632"/>
                  </a:cubicBezTo>
                  <a:cubicBezTo>
                    <a:pt x="1131" y="1543"/>
                    <a:pt x="1206" y="1498"/>
                    <a:pt x="1280" y="1498"/>
                  </a:cubicBezTo>
                  <a:close/>
                  <a:moveTo>
                    <a:pt x="2483" y="1498"/>
                  </a:moveTo>
                  <a:cubicBezTo>
                    <a:pt x="2557" y="1498"/>
                    <a:pt x="2632" y="1543"/>
                    <a:pt x="2632" y="1632"/>
                  </a:cubicBezTo>
                  <a:cubicBezTo>
                    <a:pt x="2632" y="1704"/>
                    <a:pt x="2572" y="1763"/>
                    <a:pt x="2501" y="1763"/>
                  </a:cubicBezTo>
                  <a:lnTo>
                    <a:pt x="2334" y="1763"/>
                  </a:lnTo>
                  <a:lnTo>
                    <a:pt x="2334" y="1632"/>
                  </a:lnTo>
                  <a:cubicBezTo>
                    <a:pt x="2334" y="1543"/>
                    <a:pt x="2408" y="1498"/>
                    <a:pt x="2483" y="1498"/>
                  </a:cubicBezTo>
                  <a:close/>
                  <a:moveTo>
                    <a:pt x="1989" y="2085"/>
                  </a:moveTo>
                  <a:lnTo>
                    <a:pt x="1989" y="3776"/>
                  </a:lnTo>
                  <a:lnTo>
                    <a:pt x="1739" y="3776"/>
                  </a:lnTo>
                  <a:lnTo>
                    <a:pt x="1739" y="2085"/>
                  </a:lnTo>
                  <a:close/>
                  <a:moveTo>
                    <a:pt x="2524" y="4097"/>
                  </a:moveTo>
                  <a:lnTo>
                    <a:pt x="2524" y="4430"/>
                  </a:lnTo>
                  <a:lnTo>
                    <a:pt x="1215" y="4430"/>
                  </a:lnTo>
                  <a:lnTo>
                    <a:pt x="1215" y="4097"/>
                  </a:lnTo>
                  <a:close/>
                  <a:moveTo>
                    <a:pt x="2512" y="4752"/>
                  </a:moveTo>
                  <a:lnTo>
                    <a:pt x="2512" y="4942"/>
                  </a:lnTo>
                  <a:lnTo>
                    <a:pt x="2524" y="4942"/>
                  </a:lnTo>
                  <a:cubicBezTo>
                    <a:pt x="2524" y="5026"/>
                    <a:pt x="2465" y="5085"/>
                    <a:pt x="2393" y="5085"/>
                  </a:cubicBezTo>
                  <a:lnTo>
                    <a:pt x="1334" y="5085"/>
                  </a:lnTo>
                  <a:cubicBezTo>
                    <a:pt x="1262" y="5085"/>
                    <a:pt x="1203" y="5026"/>
                    <a:pt x="1203" y="4942"/>
                  </a:cubicBezTo>
                  <a:lnTo>
                    <a:pt x="1203" y="4752"/>
                  </a:lnTo>
                  <a:close/>
                  <a:moveTo>
                    <a:pt x="2227" y="5395"/>
                  </a:moveTo>
                  <a:cubicBezTo>
                    <a:pt x="2203" y="5561"/>
                    <a:pt x="2048" y="5681"/>
                    <a:pt x="1870" y="5681"/>
                  </a:cubicBezTo>
                  <a:cubicBezTo>
                    <a:pt x="1691" y="5681"/>
                    <a:pt x="1548" y="5561"/>
                    <a:pt x="1500" y="5395"/>
                  </a:cubicBezTo>
                  <a:close/>
                  <a:moveTo>
                    <a:pt x="1874" y="1"/>
                  </a:moveTo>
                  <a:cubicBezTo>
                    <a:pt x="834" y="1"/>
                    <a:pt x="0" y="837"/>
                    <a:pt x="0" y="1882"/>
                  </a:cubicBezTo>
                  <a:cubicBezTo>
                    <a:pt x="0" y="2406"/>
                    <a:pt x="215" y="2906"/>
                    <a:pt x="607" y="3264"/>
                  </a:cubicBezTo>
                  <a:cubicBezTo>
                    <a:pt x="786" y="3418"/>
                    <a:pt x="869" y="3656"/>
                    <a:pt x="869" y="3895"/>
                  </a:cubicBezTo>
                  <a:lnTo>
                    <a:pt x="869" y="4942"/>
                  </a:lnTo>
                  <a:cubicBezTo>
                    <a:pt x="869" y="5145"/>
                    <a:pt x="988" y="5300"/>
                    <a:pt x="1155" y="5359"/>
                  </a:cubicBezTo>
                  <a:cubicBezTo>
                    <a:pt x="1191" y="5716"/>
                    <a:pt x="1489" y="6014"/>
                    <a:pt x="1858" y="6014"/>
                  </a:cubicBezTo>
                  <a:cubicBezTo>
                    <a:pt x="2227" y="6014"/>
                    <a:pt x="2524" y="5740"/>
                    <a:pt x="2560" y="5359"/>
                  </a:cubicBezTo>
                  <a:cubicBezTo>
                    <a:pt x="2715" y="5288"/>
                    <a:pt x="2834" y="5121"/>
                    <a:pt x="2834" y="4942"/>
                  </a:cubicBezTo>
                  <a:lnTo>
                    <a:pt x="2834" y="3871"/>
                  </a:lnTo>
                  <a:cubicBezTo>
                    <a:pt x="2834" y="3811"/>
                    <a:pt x="2834" y="3752"/>
                    <a:pt x="2858" y="3692"/>
                  </a:cubicBezTo>
                  <a:cubicBezTo>
                    <a:pt x="2870" y="3609"/>
                    <a:pt x="2822" y="3514"/>
                    <a:pt x="2727" y="3502"/>
                  </a:cubicBezTo>
                  <a:cubicBezTo>
                    <a:pt x="2718" y="3500"/>
                    <a:pt x="2710" y="3500"/>
                    <a:pt x="2701" y="3500"/>
                  </a:cubicBezTo>
                  <a:cubicBezTo>
                    <a:pt x="2627" y="3500"/>
                    <a:pt x="2558" y="3546"/>
                    <a:pt x="2536" y="3621"/>
                  </a:cubicBezTo>
                  <a:cubicBezTo>
                    <a:pt x="2524" y="3668"/>
                    <a:pt x="2524" y="3728"/>
                    <a:pt x="2512" y="3776"/>
                  </a:cubicBezTo>
                  <a:lnTo>
                    <a:pt x="2298" y="3776"/>
                  </a:lnTo>
                  <a:lnTo>
                    <a:pt x="2298" y="2085"/>
                  </a:lnTo>
                  <a:lnTo>
                    <a:pt x="2465" y="2085"/>
                  </a:lnTo>
                  <a:cubicBezTo>
                    <a:pt x="2715" y="2085"/>
                    <a:pt x="2929" y="1882"/>
                    <a:pt x="2929" y="1632"/>
                  </a:cubicBezTo>
                  <a:cubicBezTo>
                    <a:pt x="2929" y="1370"/>
                    <a:pt x="2715" y="1168"/>
                    <a:pt x="2465" y="1168"/>
                  </a:cubicBezTo>
                  <a:lnTo>
                    <a:pt x="2441" y="1168"/>
                  </a:lnTo>
                  <a:cubicBezTo>
                    <a:pt x="2179" y="1168"/>
                    <a:pt x="1977" y="1370"/>
                    <a:pt x="1977" y="1632"/>
                  </a:cubicBezTo>
                  <a:lnTo>
                    <a:pt x="1977" y="1763"/>
                  </a:lnTo>
                  <a:lnTo>
                    <a:pt x="1727" y="1763"/>
                  </a:lnTo>
                  <a:lnTo>
                    <a:pt x="1727" y="1632"/>
                  </a:lnTo>
                  <a:cubicBezTo>
                    <a:pt x="1727" y="1370"/>
                    <a:pt x="1512" y="1168"/>
                    <a:pt x="1262" y="1168"/>
                  </a:cubicBezTo>
                  <a:lnTo>
                    <a:pt x="1227" y="1168"/>
                  </a:lnTo>
                  <a:cubicBezTo>
                    <a:pt x="977" y="1168"/>
                    <a:pt x="774" y="1370"/>
                    <a:pt x="774" y="1632"/>
                  </a:cubicBezTo>
                  <a:cubicBezTo>
                    <a:pt x="774" y="1882"/>
                    <a:pt x="977" y="2085"/>
                    <a:pt x="1227" y="2085"/>
                  </a:cubicBezTo>
                  <a:lnTo>
                    <a:pt x="1393" y="2085"/>
                  </a:lnTo>
                  <a:lnTo>
                    <a:pt x="1393" y="3776"/>
                  </a:lnTo>
                  <a:lnTo>
                    <a:pt x="1191" y="3776"/>
                  </a:lnTo>
                  <a:cubicBezTo>
                    <a:pt x="1155" y="3478"/>
                    <a:pt x="1024" y="3204"/>
                    <a:pt x="810" y="3014"/>
                  </a:cubicBezTo>
                  <a:cubicBezTo>
                    <a:pt x="488" y="2716"/>
                    <a:pt x="310" y="2299"/>
                    <a:pt x="310" y="1871"/>
                  </a:cubicBezTo>
                  <a:cubicBezTo>
                    <a:pt x="310" y="1013"/>
                    <a:pt x="988" y="323"/>
                    <a:pt x="1858" y="323"/>
                  </a:cubicBezTo>
                  <a:lnTo>
                    <a:pt x="1905" y="323"/>
                  </a:lnTo>
                  <a:cubicBezTo>
                    <a:pt x="2715" y="335"/>
                    <a:pt x="3394" y="1013"/>
                    <a:pt x="3405" y="1835"/>
                  </a:cubicBezTo>
                  <a:lnTo>
                    <a:pt x="3405" y="1847"/>
                  </a:lnTo>
                  <a:cubicBezTo>
                    <a:pt x="3405" y="2287"/>
                    <a:pt x="3239" y="2668"/>
                    <a:pt x="2929" y="2966"/>
                  </a:cubicBezTo>
                  <a:cubicBezTo>
                    <a:pt x="2870" y="3025"/>
                    <a:pt x="2858" y="3133"/>
                    <a:pt x="2929" y="3204"/>
                  </a:cubicBezTo>
                  <a:cubicBezTo>
                    <a:pt x="2965" y="3240"/>
                    <a:pt x="3007" y="3258"/>
                    <a:pt x="3048" y="3258"/>
                  </a:cubicBezTo>
                  <a:cubicBezTo>
                    <a:pt x="3090" y="3258"/>
                    <a:pt x="3132" y="3240"/>
                    <a:pt x="3167" y="3204"/>
                  </a:cubicBezTo>
                  <a:cubicBezTo>
                    <a:pt x="3906" y="2502"/>
                    <a:pt x="3941" y="1299"/>
                    <a:pt x="3191" y="561"/>
                  </a:cubicBezTo>
                  <a:cubicBezTo>
                    <a:pt x="2858" y="216"/>
                    <a:pt x="2393" y="1"/>
                    <a:pt x="1917" y="1"/>
                  </a:cubicBezTo>
                  <a:cubicBezTo>
                    <a:pt x="1903" y="1"/>
                    <a:pt x="1888" y="1"/>
                    <a:pt x="1874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Google Shape;12988;p83">
              <a:extLst>
                <a:ext uri="{FF2B5EF4-FFF2-40B4-BE49-F238E27FC236}">
                  <a16:creationId xmlns:a16="http://schemas.microsoft.com/office/drawing/2014/main" xmlns="" id="{45F28964-1BC2-4EA9-A0DE-2664F38B1426}"/>
                </a:ext>
              </a:extLst>
            </p:cNvPr>
            <p:cNvSpPr/>
            <p:nvPr/>
          </p:nvSpPr>
          <p:spPr>
            <a:xfrm>
              <a:off x="1502232" y="2449259"/>
              <a:ext cx="10655" cy="25380"/>
            </a:xfrm>
            <a:custGeom>
              <a:avLst/>
              <a:gdLst/>
              <a:ahLst/>
              <a:cxnLst/>
              <a:rect l="l" t="t" r="r" b="b"/>
              <a:pathLst>
                <a:path w="335" h="798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631"/>
                  </a:lnTo>
                  <a:cubicBezTo>
                    <a:pt x="1" y="715"/>
                    <a:pt x="84" y="798"/>
                    <a:pt x="168" y="798"/>
                  </a:cubicBezTo>
                  <a:cubicBezTo>
                    <a:pt x="263" y="798"/>
                    <a:pt x="334" y="715"/>
                    <a:pt x="334" y="631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Google Shape;12989;p83">
              <a:extLst>
                <a:ext uri="{FF2B5EF4-FFF2-40B4-BE49-F238E27FC236}">
                  <a16:creationId xmlns:a16="http://schemas.microsoft.com/office/drawing/2014/main" xmlns="" id="{A85C9F50-E511-4B91-A2FD-E3CC9597DC3B}"/>
                </a:ext>
              </a:extLst>
            </p:cNvPr>
            <p:cNvSpPr/>
            <p:nvPr/>
          </p:nvSpPr>
          <p:spPr>
            <a:xfrm>
              <a:off x="1458309" y="2460582"/>
              <a:ext cx="18988" cy="23090"/>
            </a:xfrm>
            <a:custGeom>
              <a:avLst/>
              <a:gdLst/>
              <a:ahLst/>
              <a:cxnLst/>
              <a:rect l="l" t="t" r="r" b="b"/>
              <a:pathLst>
                <a:path w="597" h="726" extrusionOk="0">
                  <a:moveTo>
                    <a:pt x="190" y="1"/>
                  </a:moveTo>
                  <a:cubicBezTo>
                    <a:pt x="161" y="1"/>
                    <a:pt x="132" y="9"/>
                    <a:pt x="108" y="25"/>
                  </a:cubicBezTo>
                  <a:cubicBezTo>
                    <a:pt x="25" y="61"/>
                    <a:pt x="1" y="168"/>
                    <a:pt x="48" y="240"/>
                  </a:cubicBezTo>
                  <a:lnTo>
                    <a:pt x="275" y="644"/>
                  </a:lnTo>
                  <a:cubicBezTo>
                    <a:pt x="299" y="693"/>
                    <a:pt x="357" y="726"/>
                    <a:pt x="414" y="726"/>
                  </a:cubicBezTo>
                  <a:cubicBezTo>
                    <a:pt x="441" y="726"/>
                    <a:pt x="466" y="719"/>
                    <a:pt x="489" y="704"/>
                  </a:cubicBezTo>
                  <a:cubicBezTo>
                    <a:pt x="572" y="656"/>
                    <a:pt x="596" y="573"/>
                    <a:pt x="548" y="478"/>
                  </a:cubicBezTo>
                  <a:lnTo>
                    <a:pt x="322" y="85"/>
                  </a:lnTo>
                  <a:cubicBezTo>
                    <a:pt x="299" y="30"/>
                    <a:pt x="244" y="1"/>
                    <a:pt x="190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Google Shape;12990;p83">
              <a:extLst>
                <a:ext uri="{FF2B5EF4-FFF2-40B4-BE49-F238E27FC236}">
                  <a16:creationId xmlns:a16="http://schemas.microsoft.com/office/drawing/2014/main" xmlns="" id="{F3971C49-B247-4D9C-AC71-BD8D150FE86C}"/>
                </a:ext>
              </a:extLst>
            </p:cNvPr>
            <p:cNvSpPr/>
            <p:nvPr/>
          </p:nvSpPr>
          <p:spPr>
            <a:xfrm>
              <a:off x="1425741" y="2492768"/>
              <a:ext cx="25031" cy="17874"/>
            </a:xfrm>
            <a:custGeom>
              <a:avLst/>
              <a:gdLst/>
              <a:ahLst/>
              <a:cxnLst/>
              <a:rect l="l" t="t" r="r" b="b"/>
              <a:pathLst>
                <a:path w="787" h="562" extrusionOk="0">
                  <a:moveTo>
                    <a:pt x="181" y="1"/>
                  </a:moveTo>
                  <a:cubicBezTo>
                    <a:pt x="126" y="1"/>
                    <a:pt x="72" y="30"/>
                    <a:pt x="48" y="85"/>
                  </a:cubicBezTo>
                  <a:cubicBezTo>
                    <a:pt x="1" y="156"/>
                    <a:pt x="25" y="263"/>
                    <a:pt x="108" y="299"/>
                  </a:cubicBezTo>
                  <a:cubicBezTo>
                    <a:pt x="501" y="525"/>
                    <a:pt x="501" y="561"/>
                    <a:pt x="584" y="561"/>
                  </a:cubicBezTo>
                  <a:cubicBezTo>
                    <a:pt x="632" y="561"/>
                    <a:pt x="703" y="525"/>
                    <a:pt x="727" y="466"/>
                  </a:cubicBezTo>
                  <a:cubicBezTo>
                    <a:pt x="787" y="394"/>
                    <a:pt x="751" y="287"/>
                    <a:pt x="668" y="240"/>
                  </a:cubicBezTo>
                  <a:lnTo>
                    <a:pt x="263" y="25"/>
                  </a:lnTo>
                  <a:cubicBezTo>
                    <a:pt x="238" y="9"/>
                    <a:pt x="209" y="1"/>
                    <a:pt x="181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Google Shape;12991;p83">
              <a:extLst>
                <a:ext uri="{FF2B5EF4-FFF2-40B4-BE49-F238E27FC236}">
                  <a16:creationId xmlns:a16="http://schemas.microsoft.com/office/drawing/2014/main" xmlns="" id="{52269B5C-63A2-4E42-AD2C-DB8B8DEA6506}"/>
                </a:ext>
              </a:extLst>
            </p:cNvPr>
            <p:cNvSpPr/>
            <p:nvPr/>
          </p:nvSpPr>
          <p:spPr>
            <a:xfrm>
              <a:off x="1414768" y="2535959"/>
              <a:ext cx="25031" cy="10655"/>
            </a:xfrm>
            <a:custGeom>
              <a:avLst/>
              <a:gdLst/>
              <a:ahLst/>
              <a:cxnLst/>
              <a:rect l="l" t="t" r="r" b="b"/>
              <a:pathLst>
                <a:path w="787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632" y="334"/>
                  </a:lnTo>
                  <a:cubicBezTo>
                    <a:pt x="715" y="334"/>
                    <a:pt x="786" y="251"/>
                    <a:pt x="786" y="167"/>
                  </a:cubicBezTo>
                  <a:cubicBezTo>
                    <a:pt x="786" y="72"/>
                    <a:pt x="715" y="1"/>
                    <a:pt x="632" y="1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Google Shape;12992;p83">
              <a:extLst>
                <a:ext uri="{FF2B5EF4-FFF2-40B4-BE49-F238E27FC236}">
                  <a16:creationId xmlns:a16="http://schemas.microsoft.com/office/drawing/2014/main" xmlns="" id="{B8ED21E2-BB8D-4205-A3DA-3080DF149479}"/>
                </a:ext>
              </a:extLst>
            </p:cNvPr>
            <p:cNvSpPr/>
            <p:nvPr/>
          </p:nvSpPr>
          <p:spPr>
            <a:xfrm>
              <a:off x="1573825" y="2537104"/>
              <a:ext cx="24999" cy="10241"/>
            </a:xfrm>
            <a:custGeom>
              <a:avLst/>
              <a:gdLst/>
              <a:ahLst/>
              <a:cxnLst/>
              <a:rect l="l" t="t" r="r" b="b"/>
              <a:pathLst>
                <a:path w="78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31" y="322"/>
                  </a:lnTo>
                  <a:cubicBezTo>
                    <a:pt x="715" y="322"/>
                    <a:pt x="786" y="251"/>
                    <a:pt x="786" y="155"/>
                  </a:cubicBezTo>
                  <a:cubicBezTo>
                    <a:pt x="786" y="72"/>
                    <a:pt x="715" y="0"/>
                    <a:pt x="631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7" name="Google Shape;12993;p83">
              <a:extLst>
                <a:ext uri="{FF2B5EF4-FFF2-40B4-BE49-F238E27FC236}">
                  <a16:creationId xmlns:a16="http://schemas.microsoft.com/office/drawing/2014/main" xmlns="" id="{C24B5149-8BA8-4E4E-8515-29A54AF163C3}"/>
                </a:ext>
              </a:extLst>
            </p:cNvPr>
            <p:cNvSpPr/>
            <p:nvPr/>
          </p:nvSpPr>
          <p:spPr>
            <a:xfrm>
              <a:off x="1563965" y="2493627"/>
              <a:ext cx="24649" cy="17525"/>
            </a:xfrm>
            <a:custGeom>
              <a:avLst/>
              <a:gdLst/>
              <a:ahLst/>
              <a:cxnLst/>
              <a:rect l="l" t="t" r="r" b="b"/>
              <a:pathLst>
                <a:path w="775" h="551" extrusionOk="0">
                  <a:moveTo>
                    <a:pt x="576" y="0"/>
                  </a:moveTo>
                  <a:cubicBezTo>
                    <a:pt x="549" y="0"/>
                    <a:pt x="523" y="7"/>
                    <a:pt x="501" y="22"/>
                  </a:cubicBezTo>
                  <a:lnTo>
                    <a:pt x="108" y="248"/>
                  </a:lnTo>
                  <a:cubicBezTo>
                    <a:pt x="24" y="296"/>
                    <a:pt x="1" y="391"/>
                    <a:pt x="48" y="475"/>
                  </a:cubicBezTo>
                  <a:cubicBezTo>
                    <a:pt x="73" y="524"/>
                    <a:pt x="132" y="550"/>
                    <a:pt x="189" y="550"/>
                  </a:cubicBezTo>
                  <a:cubicBezTo>
                    <a:pt x="215" y="550"/>
                    <a:pt x="240" y="545"/>
                    <a:pt x="263" y="534"/>
                  </a:cubicBezTo>
                  <a:lnTo>
                    <a:pt x="667" y="308"/>
                  </a:lnTo>
                  <a:cubicBezTo>
                    <a:pt x="739" y="260"/>
                    <a:pt x="774" y="153"/>
                    <a:pt x="727" y="82"/>
                  </a:cubicBezTo>
                  <a:cubicBezTo>
                    <a:pt x="694" y="33"/>
                    <a:pt x="633" y="0"/>
                    <a:pt x="576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8" name="Google Shape;12994;p83">
              <a:extLst>
                <a:ext uri="{FF2B5EF4-FFF2-40B4-BE49-F238E27FC236}">
                  <a16:creationId xmlns:a16="http://schemas.microsoft.com/office/drawing/2014/main" xmlns="" id="{B8E581AD-E3F7-47D8-A689-D62978244294}"/>
                </a:ext>
              </a:extLst>
            </p:cNvPr>
            <p:cNvSpPr/>
            <p:nvPr/>
          </p:nvSpPr>
          <p:spPr>
            <a:xfrm>
              <a:off x="1537853" y="2461440"/>
              <a:ext cx="18956" cy="23090"/>
            </a:xfrm>
            <a:custGeom>
              <a:avLst/>
              <a:gdLst/>
              <a:ahLst/>
              <a:cxnLst/>
              <a:rect l="l" t="t" r="r" b="b"/>
              <a:pathLst>
                <a:path w="596" h="726" extrusionOk="0">
                  <a:moveTo>
                    <a:pt x="414" y="0"/>
                  </a:moveTo>
                  <a:cubicBezTo>
                    <a:pt x="357" y="0"/>
                    <a:pt x="298" y="33"/>
                    <a:pt x="274" y="82"/>
                  </a:cubicBezTo>
                  <a:lnTo>
                    <a:pt x="48" y="486"/>
                  </a:lnTo>
                  <a:cubicBezTo>
                    <a:pt x="0" y="558"/>
                    <a:pt x="36" y="665"/>
                    <a:pt x="107" y="701"/>
                  </a:cubicBezTo>
                  <a:cubicBezTo>
                    <a:pt x="132" y="718"/>
                    <a:pt x="162" y="725"/>
                    <a:pt x="192" y="725"/>
                  </a:cubicBezTo>
                  <a:cubicBezTo>
                    <a:pt x="247" y="725"/>
                    <a:pt x="303" y="699"/>
                    <a:pt x="333" y="653"/>
                  </a:cubicBezTo>
                  <a:lnTo>
                    <a:pt x="548" y="248"/>
                  </a:lnTo>
                  <a:cubicBezTo>
                    <a:pt x="595" y="177"/>
                    <a:pt x="572" y="70"/>
                    <a:pt x="488" y="22"/>
                  </a:cubicBezTo>
                  <a:cubicBezTo>
                    <a:pt x="466" y="7"/>
                    <a:pt x="440" y="0"/>
                    <a:pt x="414" y="0"/>
                  </a:cubicBezTo>
                  <a:close/>
                </a:path>
              </a:pathLst>
            </a:custGeom>
            <a:grpFill/>
            <a:ln>
              <a:solidFill>
                <a:srgbClr val="80008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7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600" b="1" dirty="0" smtClean="0"/>
              <a:t>Solución</a:t>
            </a:r>
            <a:endParaRPr lang="es-CO" sz="6600" b="1" dirty="0"/>
          </a:p>
        </p:txBody>
      </p:sp>
      <p:sp>
        <p:nvSpPr>
          <p:cNvPr id="5" name="Rectángulo 4"/>
          <p:cNvSpPr/>
          <p:nvPr/>
        </p:nvSpPr>
        <p:spPr>
          <a:xfrm>
            <a:off x="1419225" y="2271709"/>
            <a:ext cx="8853488" cy="357187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b="1" dirty="0" err="1" smtClean="0">
                <a:solidFill>
                  <a:srgbClr val="E50BCB"/>
                </a:solidFill>
              </a:rPr>
              <a:t>xxxxx</a:t>
            </a:r>
            <a:endParaRPr lang="es-CO" b="1" dirty="0">
              <a:solidFill>
                <a:srgbClr val="E50BCB"/>
              </a:solidFill>
            </a:endParaRPr>
          </a:p>
        </p:txBody>
      </p:sp>
      <p:grpSp>
        <p:nvGrpSpPr>
          <p:cNvPr id="6" name="Google Shape;11160;p80">
            <a:extLst>
              <a:ext uri="{FF2B5EF4-FFF2-40B4-BE49-F238E27FC236}">
                <a16:creationId xmlns:a16="http://schemas.microsoft.com/office/drawing/2014/main" xmlns="" id="{9EC24E6D-DD0A-4B2A-9A64-A1D9689C880A}"/>
              </a:ext>
            </a:extLst>
          </p:cNvPr>
          <p:cNvGrpSpPr/>
          <p:nvPr/>
        </p:nvGrpSpPr>
        <p:grpSpPr>
          <a:xfrm>
            <a:off x="4768943" y="127906"/>
            <a:ext cx="1549616" cy="1582303"/>
            <a:chOff x="6219124" y="2902788"/>
            <a:chExt cx="318231" cy="355470"/>
          </a:xfrm>
          <a:gradFill>
            <a:gsLst>
              <a:gs pos="27000">
                <a:srgbClr val="FFFF00"/>
              </a:gs>
              <a:gs pos="6500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</p:grpSpPr>
        <p:sp>
          <p:nvSpPr>
            <p:cNvPr id="7" name="Google Shape;11161;p80">
              <a:extLst>
                <a:ext uri="{FF2B5EF4-FFF2-40B4-BE49-F238E27FC236}">
                  <a16:creationId xmlns:a16="http://schemas.microsoft.com/office/drawing/2014/main" xmlns="" id="{7E6DA02F-2464-4291-B3B7-09F777D24BB6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1162;p80">
              <a:extLst>
                <a:ext uri="{FF2B5EF4-FFF2-40B4-BE49-F238E27FC236}">
                  <a16:creationId xmlns:a16="http://schemas.microsoft.com/office/drawing/2014/main" xmlns="" id="{FB2EF4CD-71B5-4292-89A7-6162D62A8B2D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1163;p80">
              <a:extLst>
                <a:ext uri="{FF2B5EF4-FFF2-40B4-BE49-F238E27FC236}">
                  <a16:creationId xmlns:a16="http://schemas.microsoft.com/office/drawing/2014/main" xmlns="" id="{E61BC379-661F-432C-85B8-90C23FF9CB23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8970919" y="4697105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32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6879931" y="505389"/>
            <a:ext cx="50233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Nombre </a:t>
            </a:r>
            <a:r>
              <a:rPr lang="es-CO" b="1" dirty="0" err="1" smtClean="0">
                <a:solidFill>
                  <a:srgbClr val="B2246E"/>
                </a:solidFill>
              </a:rPr>
              <a:t>Scrum</a:t>
            </a:r>
            <a:r>
              <a:rPr lang="es-CO" b="1" dirty="0" smtClean="0">
                <a:solidFill>
                  <a:srgbClr val="B2246E"/>
                </a:solidFill>
              </a:rPr>
              <a:t>:</a:t>
            </a:r>
            <a:endParaRPr lang="es-CO" b="1" dirty="0">
              <a:solidFill>
                <a:srgbClr val="B2246E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6869443" y="1103421"/>
            <a:ext cx="502331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B2246E"/>
                </a:solidFill>
              </a:rPr>
              <a:t>Nombre PO:</a:t>
            </a:r>
            <a:endParaRPr lang="es-CO" b="1" dirty="0">
              <a:solidFill>
                <a:srgbClr val="B224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530571f047_0_1"/>
          <p:cNvPicPr preferRelativeResize="0"/>
          <p:nvPr/>
        </p:nvPicPr>
        <p:blipFill rotWithShape="1">
          <a:blip r:embed="rId3">
            <a:alphaModFix/>
          </a:blip>
          <a:srcRect t="20761"/>
          <a:stretch/>
        </p:blipFill>
        <p:spPr>
          <a:xfrm>
            <a:off x="1200141" y="2771775"/>
            <a:ext cx="9341644" cy="37626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1: </a:t>
            </a:r>
            <a:r>
              <a:rPr lang="es-CO" dirty="0"/>
              <a:t>Construir </a:t>
            </a:r>
            <a:r>
              <a:rPr lang="es-CO" dirty="0" err="1" smtClean="0"/>
              <a:t>Buyer</a:t>
            </a:r>
            <a:r>
              <a:rPr lang="es-CO" dirty="0" smtClean="0"/>
              <a:t> </a:t>
            </a:r>
            <a:r>
              <a:rPr lang="es-CO" dirty="0"/>
              <a:t>persona del cliente objetivo de la solución </a:t>
            </a:r>
            <a:r>
              <a:rPr lang="es-CO" dirty="0" smtClean="0"/>
              <a:t>diseñada.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2" name="Triángulo rectángulo 1"/>
          <p:cNvSpPr/>
          <p:nvPr/>
        </p:nvSpPr>
        <p:spPr>
          <a:xfrm rot="5400000">
            <a:off x="-76204" y="1809757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218308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46078" y="2131033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FFC000"/>
                </a:solidFill>
              </a:rPr>
              <a:t>Buyer</a:t>
            </a:r>
            <a:r>
              <a:rPr lang="es-CO" sz="2400" dirty="0" smtClean="0">
                <a:solidFill>
                  <a:srgbClr val="FFC000"/>
                </a:solidFill>
              </a:rPr>
              <a:t> persona: ¿Quién es?</a:t>
            </a:r>
            <a:endParaRPr lang="es-CO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530571f047_0_9"/>
          <p:cNvPicPr preferRelativeResize="0"/>
          <p:nvPr/>
        </p:nvPicPr>
        <p:blipFill rotWithShape="1">
          <a:blip r:embed="rId3">
            <a:alphaModFix/>
          </a:blip>
          <a:srcRect t="22072"/>
          <a:stretch/>
        </p:blipFill>
        <p:spPr>
          <a:xfrm>
            <a:off x="1357314" y="2757487"/>
            <a:ext cx="973455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1: </a:t>
            </a:r>
            <a:r>
              <a:rPr lang="es-CO" dirty="0"/>
              <a:t>Construir </a:t>
            </a:r>
            <a:r>
              <a:rPr lang="es-CO" dirty="0" err="1" smtClean="0"/>
              <a:t>Buyer</a:t>
            </a:r>
            <a:r>
              <a:rPr lang="es-CO" dirty="0" smtClean="0"/>
              <a:t> </a:t>
            </a:r>
            <a:r>
              <a:rPr lang="es-CO" dirty="0"/>
              <a:t>persona del cliente objetivo de la solución </a:t>
            </a:r>
            <a:r>
              <a:rPr lang="es-CO" dirty="0" smtClean="0"/>
              <a:t>diseñada.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4" name="Triángulo rectángulo 3"/>
          <p:cNvSpPr/>
          <p:nvPr/>
        </p:nvSpPr>
        <p:spPr>
          <a:xfrm rot="5400000">
            <a:off x="-76204" y="1809757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218308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346078" y="2131033"/>
            <a:ext cx="4241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FFC000"/>
                </a:solidFill>
              </a:rPr>
              <a:t>Buyer</a:t>
            </a:r>
            <a:r>
              <a:rPr lang="es-CO" sz="2400" dirty="0" smtClean="0">
                <a:solidFill>
                  <a:srgbClr val="FFC000"/>
                </a:solidFill>
              </a:rPr>
              <a:t> persona: ¿Qué quiere?</a:t>
            </a:r>
            <a:endParaRPr lang="es-CO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530571f047_0_16"/>
          <p:cNvPicPr preferRelativeResize="0"/>
          <p:nvPr/>
        </p:nvPicPr>
        <p:blipFill rotWithShape="1">
          <a:blip r:embed="rId3">
            <a:alphaModFix/>
          </a:blip>
          <a:srcRect t="23077"/>
          <a:stretch/>
        </p:blipFill>
        <p:spPr>
          <a:xfrm>
            <a:off x="1157288" y="2814638"/>
            <a:ext cx="10291762" cy="35242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Sprint 1: </a:t>
            </a:r>
            <a:r>
              <a:rPr lang="es-CO" dirty="0"/>
              <a:t>Construir </a:t>
            </a:r>
            <a:r>
              <a:rPr lang="es-CO" dirty="0" err="1" smtClean="0"/>
              <a:t>Buyer</a:t>
            </a:r>
            <a:r>
              <a:rPr lang="es-CO" dirty="0" smtClean="0"/>
              <a:t> </a:t>
            </a:r>
            <a:r>
              <a:rPr lang="es-CO" dirty="0"/>
              <a:t>persona del cliente objetivo de la solución </a:t>
            </a:r>
            <a:r>
              <a:rPr lang="es-CO" dirty="0" smtClean="0"/>
              <a:t>diseñada.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4" name="Triángulo rectángulo 3"/>
          <p:cNvSpPr/>
          <p:nvPr/>
        </p:nvSpPr>
        <p:spPr>
          <a:xfrm rot="5400000">
            <a:off x="-76204" y="1809757"/>
            <a:ext cx="1638303" cy="148590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Ejemplo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 rot="18681388">
            <a:off x="-59918" y="2183085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 smtClean="0"/>
              <a:t>Ejemplo</a:t>
            </a:r>
            <a:endParaRPr lang="es-CO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346078" y="2131033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FFC000"/>
                </a:solidFill>
              </a:rPr>
              <a:t>Buyer</a:t>
            </a:r>
            <a:r>
              <a:rPr lang="es-CO" sz="2400" dirty="0" smtClean="0">
                <a:solidFill>
                  <a:srgbClr val="FFC000"/>
                </a:solidFill>
              </a:rPr>
              <a:t> persona: ¿Qué piensa?</a:t>
            </a:r>
            <a:endParaRPr lang="es-CO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Sprint 1: </a:t>
            </a:r>
            <a:r>
              <a:rPr lang="es-CO" dirty="0"/>
              <a:t>Construir </a:t>
            </a:r>
            <a:r>
              <a:rPr lang="es-CO" dirty="0" err="1" smtClean="0"/>
              <a:t>Buyer</a:t>
            </a:r>
            <a:r>
              <a:rPr lang="es-CO" dirty="0" smtClean="0"/>
              <a:t> </a:t>
            </a:r>
            <a:r>
              <a:rPr lang="es-CO" dirty="0"/>
              <a:t>persona del cliente objetivo de la solución </a:t>
            </a:r>
            <a:r>
              <a:rPr lang="es-CO" dirty="0" smtClean="0"/>
              <a:t>diseñada.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97" y="2757488"/>
            <a:ext cx="3685843" cy="24574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52450" y="2000250"/>
            <a:ext cx="3086100" cy="32861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Características demográficas:</a:t>
            </a: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53449" y="3186112"/>
            <a:ext cx="3086100" cy="32861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Características Microempresa:</a:t>
            </a: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0710" y="2862946"/>
            <a:ext cx="209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Característica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Característica 2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72660" y="4029074"/>
            <a:ext cx="209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Característica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Característica 2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64921" y="518636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Incluir foto o imagen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4100513" y="2671762"/>
            <a:ext cx="3957637" cy="28575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3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2268403" y="4597838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14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527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Sprint 1: </a:t>
            </a:r>
            <a:r>
              <a:rPr lang="es-CO" dirty="0"/>
              <a:t>Construir </a:t>
            </a:r>
            <a:r>
              <a:rPr lang="es-CO" dirty="0" err="1" smtClean="0"/>
              <a:t>Buyer</a:t>
            </a:r>
            <a:r>
              <a:rPr lang="es-CO" dirty="0" smtClean="0"/>
              <a:t> </a:t>
            </a:r>
            <a:r>
              <a:rPr lang="es-CO" dirty="0"/>
              <a:t>persona del cliente objetivo de la solución </a:t>
            </a:r>
            <a:r>
              <a:rPr lang="es-CO" dirty="0" smtClean="0"/>
              <a:t>diseñada.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7" y="2357431"/>
            <a:ext cx="3685843" cy="24574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16343" y="2214562"/>
            <a:ext cx="3086100" cy="287178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Retos:</a:t>
            </a: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53475" y="2214561"/>
            <a:ext cx="3086100" cy="28717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Objeciones:</a:t>
            </a: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19262" y="5429252"/>
            <a:ext cx="8853488" cy="1243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Sueños: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6343" y="2634346"/>
            <a:ext cx="209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Reto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Reto 2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859393" y="5623827"/>
            <a:ext cx="209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Sueño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Sueño 2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53474" y="2634345"/>
            <a:ext cx="209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Objeción 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Objeción 2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99139" y="2262195"/>
            <a:ext cx="3957637" cy="28575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4946878" y="478976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Incluir foto o imagen</a:t>
            </a:r>
            <a:endParaRPr lang="es-CO" dirty="0"/>
          </a:p>
        </p:txBody>
      </p:sp>
      <p:grpSp>
        <p:nvGrpSpPr>
          <p:cNvPr id="15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9815049" y="5002206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16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9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/>
              <a:t>Sprint 1: </a:t>
            </a:r>
            <a:r>
              <a:rPr lang="es-CO" dirty="0"/>
              <a:t>Construir </a:t>
            </a:r>
            <a:r>
              <a:rPr lang="es-CO" dirty="0" err="1" smtClean="0"/>
              <a:t>Buyer</a:t>
            </a:r>
            <a:r>
              <a:rPr lang="es-CO" dirty="0" smtClean="0"/>
              <a:t> </a:t>
            </a:r>
            <a:r>
              <a:rPr lang="es-CO" dirty="0"/>
              <a:t>persona del cliente objetivo de la solución </a:t>
            </a:r>
            <a:r>
              <a:rPr lang="es-CO" dirty="0" smtClean="0"/>
              <a:t>diseñada.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" y="3057525"/>
            <a:ext cx="3685843" cy="24574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52949" y="2643187"/>
            <a:ext cx="7191375" cy="328612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b="1" dirty="0" smtClean="0">
                <a:solidFill>
                  <a:srgbClr val="E50BCB"/>
                </a:solidFill>
              </a:rPr>
              <a:t>¿Qué le ofrece nuestra solución?</a:t>
            </a:r>
            <a:endParaRPr lang="es-CO" b="1" dirty="0">
              <a:solidFill>
                <a:srgbClr val="E50BCB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6493" y="2990860"/>
            <a:ext cx="3957637" cy="2857500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314232" y="551843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Incluir foto o imagen</a:t>
            </a:r>
            <a:endParaRPr lang="es-CO" dirty="0"/>
          </a:p>
        </p:txBody>
      </p:sp>
      <p:grpSp>
        <p:nvGrpSpPr>
          <p:cNvPr id="11" name="Google Shape;13303;p83">
            <a:extLst>
              <a:ext uri="{FF2B5EF4-FFF2-40B4-BE49-F238E27FC236}">
                <a16:creationId xmlns:a16="http://schemas.microsoft.com/office/drawing/2014/main" xmlns="" id="{1D418D0E-258D-41C9-9C5C-676722BCE3C0}"/>
              </a:ext>
            </a:extLst>
          </p:cNvPr>
          <p:cNvGrpSpPr/>
          <p:nvPr/>
        </p:nvGrpSpPr>
        <p:grpSpPr>
          <a:xfrm rot="1015747">
            <a:off x="10388465" y="5057421"/>
            <a:ext cx="1651300" cy="1291351"/>
            <a:chOff x="3967437" y="3837102"/>
            <a:chExt cx="364708" cy="295405"/>
          </a:xfrm>
          <a:solidFill>
            <a:srgbClr val="800080"/>
          </a:solidFill>
        </p:grpSpPr>
        <p:sp>
          <p:nvSpPr>
            <p:cNvPr id="12" name="Google Shape;13304;p83">
              <a:extLst>
                <a:ext uri="{FF2B5EF4-FFF2-40B4-BE49-F238E27FC236}">
                  <a16:creationId xmlns:a16="http://schemas.microsoft.com/office/drawing/2014/main" xmlns="" id="{D2B2CDC3-04C3-4898-B0FD-BCE6CE7B09D1}"/>
                </a:ext>
              </a:extLst>
            </p:cNvPr>
            <p:cNvSpPr/>
            <p:nvPr/>
          </p:nvSpPr>
          <p:spPr>
            <a:xfrm>
              <a:off x="4178750" y="3868334"/>
              <a:ext cx="153396" cy="264172"/>
            </a:xfrm>
            <a:custGeom>
              <a:avLst/>
              <a:gdLst/>
              <a:ahLst/>
              <a:cxnLst/>
              <a:rect l="l" t="t" r="r" b="b"/>
              <a:pathLst>
                <a:path w="4823" h="8306" extrusionOk="0">
                  <a:moveTo>
                    <a:pt x="4273" y="1"/>
                  </a:moveTo>
                  <a:cubicBezTo>
                    <a:pt x="4217" y="1"/>
                    <a:pt x="4158" y="32"/>
                    <a:pt x="4120" y="78"/>
                  </a:cubicBezTo>
                  <a:cubicBezTo>
                    <a:pt x="4060" y="150"/>
                    <a:pt x="4096" y="257"/>
                    <a:pt x="4167" y="316"/>
                  </a:cubicBezTo>
                  <a:cubicBezTo>
                    <a:pt x="4370" y="471"/>
                    <a:pt x="4489" y="685"/>
                    <a:pt x="4489" y="947"/>
                  </a:cubicBezTo>
                  <a:lnTo>
                    <a:pt x="4489" y="7210"/>
                  </a:lnTo>
                  <a:cubicBezTo>
                    <a:pt x="4489" y="7627"/>
                    <a:pt x="4156" y="7984"/>
                    <a:pt x="3715" y="7984"/>
                  </a:cubicBezTo>
                  <a:lnTo>
                    <a:pt x="167" y="7984"/>
                  </a:lnTo>
                  <a:cubicBezTo>
                    <a:pt x="72" y="7984"/>
                    <a:pt x="0" y="8055"/>
                    <a:pt x="0" y="8151"/>
                  </a:cubicBezTo>
                  <a:cubicBezTo>
                    <a:pt x="0" y="8234"/>
                    <a:pt x="72" y="8305"/>
                    <a:pt x="167" y="8305"/>
                  </a:cubicBezTo>
                  <a:lnTo>
                    <a:pt x="3715" y="8305"/>
                  </a:lnTo>
                  <a:cubicBezTo>
                    <a:pt x="4334" y="8305"/>
                    <a:pt x="4822" y="7817"/>
                    <a:pt x="4822" y="7210"/>
                  </a:cubicBezTo>
                  <a:lnTo>
                    <a:pt x="4822" y="947"/>
                  </a:lnTo>
                  <a:cubicBezTo>
                    <a:pt x="4822" y="590"/>
                    <a:pt x="4644" y="245"/>
                    <a:pt x="4358" y="31"/>
                  </a:cubicBezTo>
                  <a:cubicBezTo>
                    <a:pt x="4333" y="10"/>
                    <a:pt x="4303" y="1"/>
                    <a:pt x="427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05;p83">
              <a:extLst>
                <a:ext uri="{FF2B5EF4-FFF2-40B4-BE49-F238E27FC236}">
                  <a16:creationId xmlns:a16="http://schemas.microsoft.com/office/drawing/2014/main" xmlns="" id="{4862FBD1-DA8E-4520-AC87-3B9D4ADE5D8B}"/>
                </a:ext>
              </a:extLst>
            </p:cNvPr>
            <p:cNvSpPr/>
            <p:nvPr/>
          </p:nvSpPr>
          <p:spPr>
            <a:xfrm>
              <a:off x="3969346" y="3937447"/>
              <a:ext cx="198431" cy="194678"/>
            </a:xfrm>
            <a:custGeom>
              <a:avLst/>
              <a:gdLst/>
              <a:ahLst/>
              <a:cxnLst/>
              <a:rect l="l" t="t" r="r" b="b"/>
              <a:pathLst>
                <a:path w="6239" h="6121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5025"/>
                  </a:lnTo>
                  <a:cubicBezTo>
                    <a:pt x="0" y="5632"/>
                    <a:pt x="488" y="6121"/>
                    <a:pt x="1107" y="6121"/>
                  </a:cubicBezTo>
                  <a:lnTo>
                    <a:pt x="6060" y="6121"/>
                  </a:lnTo>
                  <a:cubicBezTo>
                    <a:pt x="6144" y="6121"/>
                    <a:pt x="6227" y="6049"/>
                    <a:pt x="6227" y="5954"/>
                  </a:cubicBezTo>
                  <a:cubicBezTo>
                    <a:pt x="6239" y="5870"/>
                    <a:pt x="6168" y="5799"/>
                    <a:pt x="6060" y="5799"/>
                  </a:cubicBezTo>
                  <a:lnTo>
                    <a:pt x="1107" y="5799"/>
                  </a:lnTo>
                  <a:cubicBezTo>
                    <a:pt x="691" y="5799"/>
                    <a:pt x="333" y="5454"/>
                    <a:pt x="333" y="5025"/>
                  </a:cubicBezTo>
                  <a:lnTo>
                    <a:pt x="333" y="167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06;p83">
              <a:extLst>
                <a:ext uri="{FF2B5EF4-FFF2-40B4-BE49-F238E27FC236}">
                  <a16:creationId xmlns:a16="http://schemas.microsoft.com/office/drawing/2014/main" xmlns="" id="{5F8E5E3F-3CFB-4A5E-8409-777280100CC3}"/>
                </a:ext>
              </a:extLst>
            </p:cNvPr>
            <p:cNvSpPr/>
            <p:nvPr/>
          </p:nvSpPr>
          <p:spPr>
            <a:xfrm>
              <a:off x="3967437" y="3837102"/>
              <a:ext cx="331376" cy="89786"/>
            </a:xfrm>
            <a:custGeom>
              <a:avLst/>
              <a:gdLst/>
              <a:ahLst/>
              <a:cxnLst/>
              <a:rect l="l" t="t" r="r" b="b"/>
              <a:pathLst>
                <a:path w="10419" h="2823" extrusionOk="0">
                  <a:moveTo>
                    <a:pt x="2739" y="334"/>
                  </a:moveTo>
                  <a:cubicBezTo>
                    <a:pt x="2822" y="334"/>
                    <a:pt x="2894" y="393"/>
                    <a:pt x="2894" y="477"/>
                  </a:cubicBezTo>
                  <a:lnTo>
                    <a:pt x="2894" y="1453"/>
                  </a:lnTo>
                  <a:cubicBezTo>
                    <a:pt x="2894" y="1525"/>
                    <a:pt x="2834" y="1596"/>
                    <a:pt x="2739" y="1596"/>
                  </a:cubicBezTo>
                  <a:cubicBezTo>
                    <a:pt x="2668" y="1596"/>
                    <a:pt x="2596" y="1536"/>
                    <a:pt x="2596" y="1453"/>
                  </a:cubicBezTo>
                  <a:lnTo>
                    <a:pt x="2596" y="477"/>
                  </a:lnTo>
                  <a:cubicBezTo>
                    <a:pt x="2596" y="405"/>
                    <a:pt x="2656" y="334"/>
                    <a:pt x="2739" y="334"/>
                  </a:cubicBezTo>
                  <a:close/>
                  <a:moveTo>
                    <a:pt x="4751" y="334"/>
                  </a:moveTo>
                  <a:cubicBezTo>
                    <a:pt x="4823" y="334"/>
                    <a:pt x="4906" y="393"/>
                    <a:pt x="4906" y="477"/>
                  </a:cubicBezTo>
                  <a:lnTo>
                    <a:pt x="4906" y="1453"/>
                  </a:lnTo>
                  <a:cubicBezTo>
                    <a:pt x="4906" y="1525"/>
                    <a:pt x="4846" y="1596"/>
                    <a:pt x="4751" y="1596"/>
                  </a:cubicBezTo>
                  <a:cubicBezTo>
                    <a:pt x="4680" y="1596"/>
                    <a:pt x="4608" y="1536"/>
                    <a:pt x="4608" y="1453"/>
                  </a:cubicBezTo>
                  <a:lnTo>
                    <a:pt x="4608" y="477"/>
                  </a:lnTo>
                  <a:cubicBezTo>
                    <a:pt x="4608" y="405"/>
                    <a:pt x="4668" y="334"/>
                    <a:pt x="4751" y="334"/>
                  </a:cubicBezTo>
                  <a:close/>
                  <a:moveTo>
                    <a:pt x="6763" y="334"/>
                  </a:moveTo>
                  <a:cubicBezTo>
                    <a:pt x="6835" y="334"/>
                    <a:pt x="6906" y="393"/>
                    <a:pt x="6906" y="477"/>
                  </a:cubicBezTo>
                  <a:lnTo>
                    <a:pt x="6906" y="1453"/>
                  </a:lnTo>
                  <a:cubicBezTo>
                    <a:pt x="6906" y="1525"/>
                    <a:pt x="6847" y="1596"/>
                    <a:pt x="6763" y="1596"/>
                  </a:cubicBezTo>
                  <a:cubicBezTo>
                    <a:pt x="6692" y="1596"/>
                    <a:pt x="6609" y="1536"/>
                    <a:pt x="6609" y="1453"/>
                  </a:cubicBezTo>
                  <a:lnTo>
                    <a:pt x="6609" y="477"/>
                  </a:lnTo>
                  <a:cubicBezTo>
                    <a:pt x="6609" y="405"/>
                    <a:pt x="6668" y="334"/>
                    <a:pt x="6763" y="334"/>
                  </a:cubicBezTo>
                  <a:close/>
                  <a:moveTo>
                    <a:pt x="8775" y="334"/>
                  </a:moveTo>
                  <a:cubicBezTo>
                    <a:pt x="8847" y="334"/>
                    <a:pt x="8918" y="393"/>
                    <a:pt x="8918" y="477"/>
                  </a:cubicBezTo>
                  <a:lnTo>
                    <a:pt x="8918" y="1453"/>
                  </a:lnTo>
                  <a:cubicBezTo>
                    <a:pt x="8918" y="1525"/>
                    <a:pt x="8859" y="1596"/>
                    <a:pt x="8775" y="1596"/>
                  </a:cubicBezTo>
                  <a:cubicBezTo>
                    <a:pt x="8692" y="1596"/>
                    <a:pt x="8621" y="1536"/>
                    <a:pt x="8621" y="1453"/>
                  </a:cubicBezTo>
                  <a:lnTo>
                    <a:pt x="8621" y="1155"/>
                  </a:lnTo>
                  <a:lnTo>
                    <a:pt x="8621" y="810"/>
                  </a:lnTo>
                  <a:lnTo>
                    <a:pt x="8621" y="477"/>
                  </a:lnTo>
                  <a:cubicBezTo>
                    <a:pt x="8621" y="405"/>
                    <a:pt x="8680" y="334"/>
                    <a:pt x="8775" y="334"/>
                  </a:cubicBezTo>
                  <a:close/>
                  <a:moveTo>
                    <a:pt x="2703" y="1"/>
                  </a:moveTo>
                  <a:cubicBezTo>
                    <a:pt x="2429" y="1"/>
                    <a:pt x="2203" y="227"/>
                    <a:pt x="2203" y="501"/>
                  </a:cubicBezTo>
                  <a:lnTo>
                    <a:pt x="2203" y="822"/>
                  </a:lnTo>
                  <a:lnTo>
                    <a:pt x="1108" y="822"/>
                  </a:lnTo>
                  <a:cubicBezTo>
                    <a:pt x="501" y="822"/>
                    <a:pt x="1" y="1310"/>
                    <a:pt x="1" y="1929"/>
                  </a:cubicBezTo>
                  <a:lnTo>
                    <a:pt x="1" y="2656"/>
                  </a:lnTo>
                  <a:cubicBezTo>
                    <a:pt x="1" y="2739"/>
                    <a:pt x="84" y="2822"/>
                    <a:pt x="167" y="2822"/>
                  </a:cubicBezTo>
                  <a:cubicBezTo>
                    <a:pt x="262" y="2822"/>
                    <a:pt x="334" y="2739"/>
                    <a:pt x="334" y="2656"/>
                  </a:cubicBezTo>
                  <a:lnTo>
                    <a:pt x="334" y="1929"/>
                  </a:lnTo>
                  <a:cubicBezTo>
                    <a:pt x="334" y="1513"/>
                    <a:pt x="679" y="1144"/>
                    <a:pt x="1108" y="1144"/>
                  </a:cubicBezTo>
                  <a:lnTo>
                    <a:pt x="2203" y="1144"/>
                  </a:lnTo>
                  <a:lnTo>
                    <a:pt x="2203" y="1441"/>
                  </a:lnTo>
                  <a:cubicBezTo>
                    <a:pt x="2203" y="1715"/>
                    <a:pt x="2429" y="1941"/>
                    <a:pt x="2703" y="1941"/>
                  </a:cubicBezTo>
                  <a:cubicBezTo>
                    <a:pt x="2965" y="1941"/>
                    <a:pt x="3191" y="1715"/>
                    <a:pt x="3191" y="1441"/>
                  </a:cubicBezTo>
                  <a:lnTo>
                    <a:pt x="3191" y="1144"/>
                  </a:lnTo>
                  <a:lnTo>
                    <a:pt x="4227" y="1144"/>
                  </a:lnTo>
                  <a:lnTo>
                    <a:pt x="4227" y="1441"/>
                  </a:lnTo>
                  <a:cubicBezTo>
                    <a:pt x="4227" y="1715"/>
                    <a:pt x="4453" y="1941"/>
                    <a:pt x="4727" y="1941"/>
                  </a:cubicBezTo>
                  <a:cubicBezTo>
                    <a:pt x="4989" y="1941"/>
                    <a:pt x="5215" y="1715"/>
                    <a:pt x="5215" y="1441"/>
                  </a:cubicBezTo>
                  <a:lnTo>
                    <a:pt x="5215" y="1144"/>
                  </a:lnTo>
                  <a:lnTo>
                    <a:pt x="6251" y="1144"/>
                  </a:lnTo>
                  <a:lnTo>
                    <a:pt x="6251" y="1441"/>
                  </a:lnTo>
                  <a:cubicBezTo>
                    <a:pt x="6251" y="1715"/>
                    <a:pt x="6478" y="1941"/>
                    <a:pt x="6751" y="1941"/>
                  </a:cubicBezTo>
                  <a:cubicBezTo>
                    <a:pt x="7013" y="1941"/>
                    <a:pt x="7240" y="1715"/>
                    <a:pt x="7240" y="1441"/>
                  </a:cubicBezTo>
                  <a:lnTo>
                    <a:pt x="7240" y="1144"/>
                  </a:lnTo>
                  <a:lnTo>
                    <a:pt x="8275" y="1144"/>
                  </a:lnTo>
                  <a:lnTo>
                    <a:pt x="8275" y="1441"/>
                  </a:lnTo>
                  <a:cubicBezTo>
                    <a:pt x="8275" y="1715"/>
                    <a:pt x="8502" y="1941"/>
                    <a:pt x="8775" y="1941"/>
                  </a:cubicBezTo>
                  <a:cubicBezTo>
                    <a:pt x="9037" y="1941"/>
                    <a:pt x="9264" y="1715"/>
                    <a:pt x="9264" y="1441"/>
                  </a:cubicBezTo>
                  <a:lnTo>
                    <a:pt x="9264" y="1144"/>
                  </a:lnTo>
                  <a:lnTo>
                    <a:pt x="10264" y="1144"/>
                  </a:lnTo>
                  <a:cubicBezTo>
                    <a:pt x="10347" y="1144"/>
                    <a:pt x="10419" y="1072"/>
                    <a:pt x="10419" y="989"/>
                  </a:cubicBezTo>
                  <a:cubicBezTo>
                    <a:pt x="10419" y="894"/>
                    <a:pt x="10347" y="822"/>
                    <a:pt x="10264" y="822"/>
                  </a:cubicBezTo>
                  <a:lnTo>
                    <a:pt x="9264" y="822"/>
                  </a:lnTo>
                  <a:lnTo>
                    <a:pt x="9264" y="501"/>
                  </a:lnTo>
                  <a:cubicBezTo>
                    <a:pt x="9264" y="227"/>
                    <a:pt x="9037" y="1"/>
                    <a:pt x="8775" y="1"/>
                  </a:cubicBezTo>
                  <a:cubicBezTo>
                    <a:pt x="8502" y="1"/>
                    <a:pt x="8275" y="227"/>
                    <a:pt x="8275" y="501"/>
                  </a:cubicBezTo>
                  <a:lnTo>
                    <a:pt x="8275" y="822"/>
                  </a:lnTo>
                  <a:lnTo>
                    <a:pt x="7240" y="822"/>
                  </a:lnTo>
                  <a:lnTo>
                    <a:pt x="7240" y="501"/>
                  </a:lnTo>
                  <a:cubicBezTo>
                    <a:pt x="7240" y="227"/>
                    <a:pt x="7013" y="1"/>
                    <a:pt x="6751" y="1"/>
                  </a:cubicBezTo>
                  <a:cubicBezTo>
                    <a:pt x="6478" y="1"/>
                    <a:pt x="6251" y="227"/>
                    <a:pt x="6251" y="501"/>
                  </a:cubicBezTo>
                  <a:lnTo>
                    <a:pt x="6251" y="822"/>
                  </a:lnTo>
                  <a:lnTo>
                    <a:pt x="5215" y="822"/>
                  </a:lnTo>
                  <a:lnTo>
                    <a:pt x="5215" y="501"/>
                  </a:lnTo>
                  <a:cubicBezTo>
                    <a:pt x="5215" y="227"/>
                    <a:pt x="4989" y="1"/>
                    <a:pt x="4727" y="1"/>
                  </a:cubicBezTo>
                  <a:cubicBezTo>
                    <a:pt x="4453" y="1"/>
                    <a:pt x="4227" y="227"/>
                    <a:pt x="4227" y="501"/>
                  </a:cubicBezTo>
                  <a:lnTo>
                    <a:pt x="4227" y="822"/>
                  </a:lnTo>
                  <a:lnTo>
                    <a:pt x="3191" y="822"/>
                  </a:lnTo>
                  <a:lnTo>
                    <a:pt x="3191" y="501"/>
                  </a:lnTo>
                  <a:cubicBezTo>
                    <a:pt x="3191" y="227"/>
                    <a:pt x="2965" y="1"/>
                    <a:pt x="2703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07;p83">
              <a:extLst>
                <a:ext uri="{FF2B5EF4-FFF2-40B4-BE49-F238E27FC236}">
                  <a16:creationId xmlns:a16="http://schemas.microsoft.com/office/drawing/2014/main" xmlns="" id="{43F8B3E2-A284-499D-A189-2FA8A922D8D7}"/>
                </a:ext>
              </a:extLst>
            </p:cNvPr>
            <p:cNvSpPr/>
            <p:nvPr/>
          </p:nvSpPr>
          <p:spPr>
            <a:xfrm>
              <a:off x="3994694" y="3917378"/>
              <a:ext cx="158325" cy="156067"/>
            </a:xfrm>
            <a:custGeom>
              <a:avLst/>
              <a:gdLst/>
              <a:ahLst/>
              <a:cxnLst/>
              <a:rect l="l" t="t" r="r" b="b"/>
              <a:pathLst>
                <a:path w="4978" h="4907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1251"/>
                  </a:lnTo>
                  <a:cubicBezTo>
                    <a:pt x="1" y="2049"/>
                    <a:pt x="656" y="2703"/>
                    <a:pt x="1453" y="2703"/>
                  </a:cubicBezTo>
                  <a:lnTo>
                    <a:pt x="2049" y="2703"/>
                  </a:lnTo>
                  <a:cubicBezTo>
                    <a:pt x="2573" y="2703"/>
                    <a:pt x="2989" y="3120"/>
                    <a:pt x="2989" y="3644"/>
                  </a:cubicBezTo>
                  <a:cubicBezTo>
                    <a:pt x="2989" y="4346"/>
                    <a:pt x="3549" y="4906"/>
                    <a:pt x="4251" y="4906"/>
                  </a:cubicBezTo>
                  <a:lnTo>
                    <a:pt x="4811" y="4906"/>
                  </a:lnTo>
                  <a:cubicBezTo>
                    <a:pt x="4906" y="4906"/>
                    <a:pt x="4978" y="4835"/>
                    <a:pt x="4978" y="4739"/>
                  </a:cubicBezTo>
                  <a:cubicBezTo>
                    <a:pt x="4978" y="4644"/>
                    <a:pt x="4906" y="4561"/>
                    <a:pt x="4799" y="4561"/>
                  </a:cubicBezTo>
                  <a:lnTo>
                    <a:pt x="4239" y="4561"/>
                  </a:lnTo>
                  <a:cubicBezTo>
                    <a:pt x="3716" y="4561"/>
                    <a:pt x="3299" y="4144"/>
                    <a:pt x="3299" y="3632"/>
                  </a:cubicBezTo>
                  <a:cubicBezTo>
                    <a:pt x="3299" y="2930"/>
                    <a:pt x="2739" y="2358"/>
                    <a:pt x="2037" y="2358"/>
                  </a:cubicBezTo>
                  <a:lnTo>
                    <a:pt x="1441" y="2358"/>
                  </a:lnTo>
                  <a:cubicBezTo>
                    <a:pt x="834" y="2358"/>
                    <a:pt x="322" y="1858"/>
                    <a:pt x="322" y="1251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8;p83">
              <a:extLst>
                <a:ext uri="{FF2B5EF4-FFF2-40B4-BE49-F238E27FC236}">
                  <a16:creationId xmlns:a16="http://schemas.microsoft.com/office/drawing/2014/main" xmlns="" id="{BD260568-6E9C-40C2-A056-4E33E4EE91E8}"/>
                </a:ext>
              </a:extLst>
            </p:cNvPr>
            <p:cNvSpPr/>
            <p:nvPr/>
          </p:nvSpPr>
          <p:spPr>
            <a:xfrm>
              <a:off x="4160812" y="3927174"/>
              <a:ext cx="155813" cy="149992"/>
            </a:xfrm>
            <a:custGeom>
              <a:avLst/>
              <a:gdLst/>
              <a:ahLst/>
              <a:cxnLst/>
              <a:rect l="l" t="t" r="r" b="b"/>
              <a:pathLst>
                <a:path w="4899" h="4716" extrusionOk="0">
                  <a:moveTo>
                    <a:pt x="3231" y="645"/>
                  </a:moveTo>
                  <a:lnTo>
                    <a:pt x="4124" y="1538"/>
                  </a:lnTo>
                  <a:lnTo>
                    <a:pt x="3838" y="1812"/>
                  </a:lnTo>
                  <a:lnTo>
                    <a:pt x="2945" y="919"/>
                  </a:lnTo>
                  <a:lnTo>
                    <a:pt x="3231" y="645"/>
                  </a:lnTo>
                  <a:close/>
                  <a:moveTo>
                    <a:pt x="2707" y="1157"/>
                  </a:moveTo>
                  <a:lnTo>
                    <a:pt x="3029" y="1491"/>
                  </a:lnTo>
                  <a:lnTo>
                    <a:pt x="1302" y="3217"/>
                  </a:lnTo>
                  <a:lnTo>
                    <a:pt x="981" y="2884"/>
                  </a:lnTo>
                  <a:lnTo>
                    <a:pt x="2707" y="1157"/>
                  </a:lnTo>
                  <a:close/>
                  <a:moveTo>
                    <a:pt x="814" y="3205"/>
                  </a:moveTo>
                  <a:lnTo>
                    <a:pt x="1564" y="3943"/>
                  </a:lnTo>
                  <a:lnTo>
                    <a:pt x="1064" y="4098"/>
                  </a:lnTo>
                  <a:cubicBezTo>
                    <a:pt x="993" y="3919"/>
                    <a:pt x="862" y="3765"/>
                    <a:pt x="671" y="3693"/>
                  </a:cubicBezTo>
                  <a:lnTo>
                    <a:pt x="814" y="3205"/>
                  </a:lnTo>
                  <a:close/>
                  <a:moveTo>
                    <a:pt x="552" y="4015"/>
                  </a:moveTo>
                  <a:cubicBezTo>
                    <a:pt x="624" y="4050"/>
                    <a:pt x="695" y="4122"/>
                    <a:pt x="731" y="4193"/>
                  </a:cubicBezTo>
                  <a:lnTo>
                    <a:pt x="469" y="4288"/>
                  </a:lnTo>
                  <a:lnTo>
                    <a:pt x="469" y="4288"/>
                  </a:lnTo>
                  <a:lnTo>
                    <a:pt x="552" y="4015"/>
                  </a:lnTo>
                  <a:close/>
                  <a:moveTo>
                    <a:pt x="3648" y="1"/>
                  </a:moveTo>
                  <a:cubicBezTo>
                    <a:pt x="3640" y="1"/>
                    <a:pt x="3632" y="1"/>
                    <a:pt x="3624" y="2"/>
                  </a:cubicBezTo>
                  <a:cubicBezTo>
                    <a:pt x="3148" y="86"/>
                    <a:pt x="3005" y="419"/>
                    <a:pt x="2588" y="788"/>
                  </a:cubicBezTo>
                  <a:cubicBezTo>
                    <a:pt x="2588" y="788"/>
                    <a:pt x="707" y="2669"/>
                    <a:pt x="683" y="2705"/>
                  </a:cubicBezTo>
                  <a:cubicBezTo>
                    <a:pt x="517" y="2812"/>
                    <a:pt x="445" y="3276"/>
                    <a:pt x="40" y="4491"/>
                  </a:cubicBezTo>
                  <a:cubicBezTo>
                    <a:pt x="0" y="4612"/>
                    <a:pt x="79" y="4716"/>
                    <a:pt x="191" y="4716"/>
                  </a:cubicBezTo>
                  <a:cubicBezTo>
                    <a:pt x="212" y="4716"/>
                    <a:pt x="233" y="4712"/>
                    <a:pt x="255" y="4705"/>
                  </a:cubicBezTo>
                  <a:lnTo>
                    <a:pt x="1743" y="4241"/>
                  </a:lnTo>
                  <a:cubicBezTo>
                    <a:pt x="2017" y="4158"/>
                    <a:pt x="2124" y="3979"/>
                    <a:pt x="2231" y="3896"/>
                  </a:cubicBezTo>
                  <a:cubicBezTo>
                    <a:pt x="2291" y="3836"/>
                    <a:pt x="2291" y="3717"/>
                    <a:pt x="2231" y="3657"/>
                  </a:cubicBezTo>
                  <a:cubicBezTo>
                    <a:pt x="2201" y="3628"/>
                    <a:pt x="2157" y="3613"/>
                    <a:pt x="2112" y="3613"/>
                  </a:cubicBezTo>
                  <a:cubicBezTo>
                    <a:pt x="2067" y="3613"/>
                    <a:pt x="2023" y="3628"/>
                    <a:pt x="1993" y="3657"/>
                  </a:cubicBezTo>
                  <a:lnTo>
                    <a:pt x="1874" y="3777"/>
                  </a:lnTo>
                  <a:lnTo>
                    <a:pt x="1541" y="3455"/>
                  </a:lnTo>
                  <a:lnTo>
                    <a:pt x="3267" y="1729"/>
                  </a:lnTo>
                  <a:lnTo>
                    <a:pt x="3600" y="2050"/>
                  </a:lnTo>
                  <a:lnTo>
                    <a:pt x="2469" y="3181"/>
                  </a:lnTo>
                  <a:cubicBezTo>
                    <a:pt x="2362" y="3288"/>
                    <a:pt x="2434" y="3467"/>
                    <a:pt x="2588" y="3467"/>
                  </a:cubicBezTo>
                  <a:cubicBezTo>
                    <a:pt x="2719" y="3467"/>
                    <a:pt x="2672" y="3419"/>
                    <a:pt x="3946" y="2169"/>
                  </a:cubicBezTo>
                  <a:lnTo>
                    <a:pt x="4458" y="1657"/>
                  </a:lnTo>
                  <a:cubicBezTo>
                    <a:pt x="4898" y="1240"/>
                    <a:pt x="4862" y="562"/>
                    <a:pt x="4398" y="193"/>
                  </a:cubicBezTo>
                  <a:cubicBezTo>
                    <a:pt x="4368" y="168"/>
                    <a:pt x="4332" y="156"/>
                    <a:pt x="4296" y="156"/>
                  </a:cubicBezTo>
                  <a:cubicBezTo>
                    <a:pt x="4246" y="156"/>
                    <a:pt x="4195" y="180"/>
                    <a:pt x="4160" y="228"/>
                  </a:cubicBezTo>
                  <a:cubicBezTo>
                    <a:pt x="4100" y="300"/>
                    <a:pt x="4124" y="407"/>
                    <a:pt x="4196" y="467"/>
                  </a:cubicBezTo>
                  <a:cubicBezTo>
                    <a:pt x="4339" y="586"/>
                    <a:pt x="4434" y="764"/>
                    <a:pt x="4434" y="955"/>
                  </a:cubicBezTo>
                  <a:cubicBezTo>
                    <a:pt x="4434" y="1074"/>
                    <a:pt x="4398" y="1181"/>
                    <a:pt x="4339" y="1264"/>
                  </a:cubicBezTo>
                  <a:lnTo>
                    <a:pt x="3481" y="407"/>
                  </a:lnTo>
                  <a:cubicBezTo>
                    <a:pt x="3541" y="371"/>
                    <a:pt x="3612" y="348"/>
                    <a:pt x="3684" y="324"/>
                  </a:cubicBezTo>
                  <a:cubicBezTo>
                    <a:pt x="3779" y="312"/>
                    <a:pt x="3838" y="228"/>
                    <a:pt x="3827" y="133"/>
                  </a:cubicBezTo>
                  <a:cubicBezTo>
                    <a:pt x="3805" y="57"/>
                    <a:pt x="3733" y="1"/>
                    <a:pt x="3648" y="1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6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omponente_digital">
      <a:dk1>
        <a:srgbClr val="0D95B3"/>
      </a:dk1>
      <a:lt1>
        <a:srgbClr val="FFFFFF"/>
      </a:lt1>
      <a:dk2>
        <a:srgbClr val="333F50"/>
      </a:dk2>
      <a:lt2>
        <a:srgbClr val="80808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ponente_digital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11084</TotalTime>
  <Words>347</Words>
  <Application>Microsoft Office PowerPoint</Application>
  <PresentationFormat>Panorámica</PresentationFormat>
  <Paragraphs>65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Bahnschrift</vt:lpstr>
      <vt:lpstr>Calibri</vt:lpstr>
      <vt:lpstr>Lato</vt:lpstr>
      <vt:lpstr>Times New Roman</vt:lpstr>
      <vt:lpstr>Wingdings</vt:lpstr>
      <vt:lpstr>Tema de Office</vt:lpstr>
      <vt:lpstr>Presentación de PowerPoint</vt:lpstr>
      <vt:lpstr>Reto 1: Servicio al cliente</vt:lpstr>
      <vt:lpstr>Solución</vt:lpstr>
      <vt:lpstr>Sprint 1: Construir Buyer persona del cliente objetivo de la solución diseñada. </vt:lpstr>
      <vt:lpstr>Sprint 1: Construir Buyer persona del cliente objetivo de la solución diseñada. </vt:lpstr>
      <vt:lpstr>Sprint 1: Construir Buyer persona del cliente objetivo de la solución diseñada. </vt:lpstr>
      <vt:lpstr>Sprint 1: Construir Buyer persona del cliente objetivo de la solución diseñada. </vt:lpstr>
      <vt:lpstr>Sprint 1: Construir Buyer persona del cliente objetivo de la solución diseñada. </vt:lpstr>
      <vt:lpstr>Sprint 1: Construir Buyer persona del cliente objetivo de la solución diseñada. </vt:lpstr>
      <vt:lpstr>Sprint 2: Construir una hipótesis que queremos probar en función del perfil del cliente seleccionado y la solución planeada.   </vt:lpstr>
      <vt:lpstr>Sprint 2: Construir una hipótesis que queremos probar en función del perfil del cliente seleccionado y la solución planeada.  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Fernando Lara Rodriguez</dc:creator>
  <cp:lastModifiedBy>Cuenta Microsoft</cp:lastModifiedBy>
  <cp:revision>72</cp:revision>
  <dcterms:created xsi:type="dcterms:W3CDTF">2019-11-05T02:24:43Z</dcterms:created>
  <dcterms:modified xsi:type="dcterms:W3CDTF">2020-08-11T21:07:47Z</dcterms:modified>
</cp:coreProperties>
</file>